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CD84510-69DD-4613-9AE6-7162EEB88958}">
  <a:tblStyle styleId="{7CD84510-69DD-4613-9AE6-7162EEB889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For lighting the balloon we can use a ring light lense </a:t>
            </a:r>
            <a:r>
              <a:rPr lang="en"/>
              <a:t>attachment</a:t>
            </a:r>
            <a:r>
              <a:rPr lang="en"/>
              <a:t>, or an inline illumination source. The inline illumination is shown the top right image . And both light sources can be purchased online through Edmund Optics.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There are two different types of routes we could go with polarizers. There are regular polarizer that only spit out a small range of wavelengths. There are also variable polarizers that can output a much wider range of wavelengths. The clear decision is to use a variable polarizer. The plan is to put one on the variable polarizer on the camera lense. Causing all of the pictures taken by the camera to be polarized. The reason for using polarized light is because it helps make pictures more clear when it comes to transparent objects like glass, water and catheter balloons. I do not have any numbers to share with you on this part of the project because POBA already has picked the variable polarizer they want and they don’t know the specifics of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 of now, we have most of the important parts quoted. These parts include what is listed in the quote on the slide and the air compressor valve. What is listed on the quote shown is rotary motion, linear motion, and the control system for these systems that make them automated. Together they come out to about $9500. This leaves roughly $5500 to $10500 left in our budget. The reason for having a $5000 window for our money left is because POBA said that they estimate this will cost $15000 but they are willing to spend up to $20000. The money we have not used/plan to use will be put towards what the frame of our machine will be made of.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 of now we are on schedule. Thankfully most of our subsystems were already made on solidworks so created a complete final design will be much easier than we originally thought. This semester is now focused on creating the solidworks design. Like I said last presentation, we will order our parts over winter break. Giving the manufacturer time to make the parts we request. If timing works out correctly, we will get all of our requested parts by the time we get back from winter break. We will then spend the next month building and correcting any issues if they arise. Once our machine is completely built, we will turn to the programming portion of the project until it is completed in April.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increase the quality of the pictures of the surface of the catheter balloon, air will be pumped through the balloon. This air will be a mixture of oxygen and nitrogen. The source of the oxygen and nitrogen will be from tanks. The outlet pressure of the tanks will be roughly 1000 psi. However the balloons are only made to withstand 300 psi at the most. To make it so the balloons don’t pop, we will install a 3 prong air compressor valve. This will help combine the oxygen and nitrogen gas into one solution. While at the same time, lowering the pressure to make it suitable for the catheter balloons.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design needed to </a:t>
            </a:r>
            <a:r>
              <a:rPr lang="en"/>
              <a:t>incorporate</a:t>
            </a:r>
            <a:r>
              <a:rPr lang="en"/>
              <a:t> a type of microscopy camera powerful enough to take pictures of defects that are too difficult to see with the naked eye. The camera needed to also be </a:t>
            </a:r>
            <a:r>
              <a:rPr lang="en"/>
              <a:t>programmable</a:t>
            </a:r>
            <a:r>
              <a:rPr lang="en"/>
              <a:t> and be able to progressively scan each catheter . </a:t>
            </a:r>
            <a:r>
              <a:rPr lang="en">
                <a:solidFill>
                  <a:schemeClr val="dk1"/>
                </a:solidFill>
              </a:rPr>
              <a:t>We chose the Blackfly camera by Edmund Optics because it is ideal for microscopy. design for machine vision systems, and includes capture software. This camera is compact and lightweight which doesn't add much volume to the overall design.</a:t>
            </a:r>
            <a:endParaRPr>
              <a:solidFill>
                <a:schemeClr val="dk1"/>
              </a:solidFill>
            </a:endParaRPr>
          </a:p>
          <a:p>
            <a:pPr indent="0" lvl="0" marL="0" rtl="0">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addition of the </a:t>
            </a:r>
            <a:r>
              <a:rPr lang="en"/>
              <a:t>TECHSPEC 0.16X SilverTL™ Telecentric Lens by Edmund Optics will allow us to take even more accurate images. This particular lens attachment was engineered specifically for </a:t>
            </a:r>
            <a:r>
              <a:rPr lang="en" sz="1150">
                <a:solidFill>
                  <a:srgbClr val="333333"/>
                </a:solidFill>
                <a:highlight>
                  <a:srgbClr val="FFFFFF"/>
                </a:highlight>
              </a:rPr>
              <a:t>machine vision production applications that require accurate measurements. With this lens we are able to attach color filters, polarizers, protective windows, and illumination adapters for LED or fiber-optic ring lights.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479783" y="576500"/>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Final Proposal Presentation</a:t>
            </a:r>
            <a:endParaRPr/>
          </a:p>
        </p:txBody>
      </p:sp>
      <p:sp>
        <p:nvSpPr>
          <p:cNvPr id="55" name="Shape 55"/>
          <p:cNvSpPr txBox="1"/>
          <p:nvPr>
            <p:ph idx="1" type="subTitle"/>
          </p:nvPr>
        </p:nvSpPr>
        <p:spPr>
          <a:xfrm>
            <a:off x="311700" y="272837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00"/>
                </a:solidFill>
              </a:rPr>
              <a:t>Team Poba:</a:t>
            </a:r>
            <a:endParaRPr b="1">
              <a:solidFill>
                <a:srgbClr val="000000"/>
              </a:solidFill>
            </a:endParaRPr>
          </a:p>
          <a:p>
            <a:pPr indent="0" lvl="0" marL="0">
              <a:spcBef>
                <a:spcPts val="0"/>
              </a:spcBef>
              <a:spcAft>
                <a:spcPts val="0"/>
              </a:spcAft>
              <a:buNone/>
            </a:pPr>
            <a:r>
              <a:rPr lang="en">
                <a:solidFill>
                  <a:srgbClr val="000000"/>
                </a:solidFill>
              </a:rPr>
              <a:t>Anthony Peters</a:t>
            </a:r>
            <a:endParaRPr>
              <a:solidFill>
                <a:srgbClr val="000000"/>
              </a:solidFill>
            </a:endParaRPr>
          </a:p>
          <a:p>
            <a:pPr indent="0" lvl="0" marL="0">
              <a:spcBef>
                <a:spcPts val="0"/>
              </a:spcBef>
              <a:spcAft>
                <a:spcPts val="0"/>
              </a:spcAft>
              <a:buNone/>
            </a:pPr>
            <a:r>
              <a:rPr lang="en">
                <a:solidFill>
                  <a:srgbClr val="000000"/>
                </a:solidFill>
              </a:rPr>
              <a:t>Shane Pooler</a:t>
            </a:r>
            <a:endParaRPr>
              <a:solidFill>
                <a:srgbClr val="000000"/>
              </a:solidFill>
            </a:endParaRPr>
          </a:p>
          <a:p>
            <a:pPr indent="0" lvl="0" marL="0">
              <a:spcBef>
                <a:spcPts val="0"/>
              </a:spcBef>
              <a:spcAft>
                <a:spcPts val="0"/>
              </a:spcAft>
              <a:buNone/>
            </a:pPr>
            <a:r>
              <a:rPr lang="en">
                <a:solidFill>
                  <a:srgbClr val="000000"/>
                </a:solidFill>
              </a:rPr>
              <a:t>Ryan Stevenson</a:t>
            </a:r>
            <a:endParaRPr>
              <a:solidFill>
                <a:srgbClr val="000000"/>
              </a:solidFill>
            </a:endParaRPr>
          </a:p>
          <a:p>
            <a:pPr indent="0" lvl="0" marL="0">
              <a:spcBef>
                <a:spcPts val="0"/>
              </a:spcBef>
              <a:spcAft>
                <a:spcPts val="0"/>
              </a:spcAft>
              <a:buNone/>
            </a:pPr>
            <a:r>
              <a:rPr lang="en">
                <a:solidFill>
                  <a:srgbClr val="000000"/>
                </a:solidFill>
              </a:rPr>
              <a:t>Kevin White</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Camera Lens (cont.)</a:t>
            </a:r>
            <a:endParaRPr/>
          </a:p>
          <a:p>
            <a:pPr indent="0" lvl="0" marL="0" rtl="0">
              <a:spcBef>
                <a:spcPts val="0"/>
              </a:spcBef>
              <a:spcAft>
                <a:spcPts val="0"/>
              </a:spcAft>
              <a:buNone/>
            </a:pPr>
            <a:r>
              <a:t/>
            </a:r>
            <a:endParaRPr/>
          </a:p>
        </p:txBody>
      </p:sp>
      <p:sp>
        <p:nvSpPr>
          <p:cNvPr id="144" name="Shape 1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145" name="Shape 145"/>
          <p:cNvPicPr preferRelativeResize="0"/>
          <p:nvPr/>
        </p:nvPicPr>
        <p:blipFill>
          <a:blip r:embed="rId3">
            <a:alphaModFix/>
          </a:blip>
          <a:stretch>
            <a:fillRect/>
          </a:stretch>
        </p:blipFill>
        <p:spPr>
          <a:xfrm>
            <a:off x="4599075" y="2476200"/>
            <a:ext cx="4436524" cy="1778425"/>
          </a:xfrm>
          <a:prstGeom prst="rect">
            <a:avLst/>
          </a:prstGeom>
          <a:noFill/>
          <a:ln>
            <a:noFill/>
          </a:ln>
        </p:spPr>
      </p:pic>
      <p:pic>
        <p:nvPicPr>
          <p:cNvPr id="146" name="Shape 146"/>
          <p:cNvPicPr preferRelativeResize="0"/>
          <p:nvPr/>
        </p:nvPicPr>
        <p:blipFill>
          <a:blip r:embed="rId4">
            <a:alphaModFix/>
          </a:blip>
          <a:stretch>
            <a:fillRect/>
          </a:stretch>
        </p:blipFill>
        <p:spPr>
          <a:xfrm>
            <a:off x="415375" y="1158425"/>
            <a:ext cx="4183699" cy="2826650"/>
          </a:xfrm>
          <a:prstGeom prst="rect">
            <a:avLst/>
          </a:prstGeom>
          <a:noFill/>
          <a:ln>
            <a:noFill/>
          </a:ln>
        </p:spPr>
      </p:pic>
      <p:sp>
        <p:nvSpPr>
          <p:cNvPr id="147" name="Shape 147"/>
          <p:cNvSpPr txBox="1"/>
          <p:nvPr/>
        </p:nvSpPr>
        <p:spPr>
          <a:xfrm>
            <a:off x="8615000" y="4289725"/>
            <a:ext cx="650700" cy="1151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1"/>
                </a:solidFill>
              </a:rPr>
              <a:t>Pooler</a:t>
            </a:r>
            <a:endParaRPr sz="800">
              <a:solidFill>
                <a:schemeClr val="dk1"/>
              </a:solidFill>
            </a:endParaRPr>
          </a:p>
          <a:p>
            <a:pPr indent="0" lvl="0" marL="0" rtl="0">
              <a:spcBef>
                <a:spcPts val="0"/>
              </a:spcBef>
              <a:spcAft>
                <a:spcPts val="0"/>
              </a:spcAft>
              <a:buNone/>
            </a:pPr>
            <a:r>
              <a:rPr lang="en" sz="800">
                <a:solidFill>
                  <a:schemeClr val="dk1"/>
                </a:solidFill>
              </a:rPr>
              <a:t>11/5/17</a:t>
            </a:r>
            <a:endParaRPr sz="800">
              <a:solidFill>
                <a:schemeClr val="dk1"/>
              </a:solidFill>
            </a:endParaRPr>
          </a:p>
          <a:p>
            <a:pPr indent="0" lvl="0" marL="0" rtl="0">
              <a:spcBef>
                <a:spcPts val="0"/>
              </a:spcBef>
              <a:spcAft>
                <a:spcPts val="0"/>
              </a:spcAft>
              <a:buNone/>
            </a:pPr>
            <a:r>
              <a:rPr lang="en" sz="800">
                <a:solidFill>
                  <a:schemeClr val="dk1"/>
                </a:solidFill>
              </a:rPr>
              <a:t>POBA</a:t>
            </a:r>
            <a:endParaRPr sz="800">
              <a:solidFill>
                <a:schemeClr val="dk1"/>
              </a:solidFill>
            </a:endParaRPr>
          </a:p>
          <a:p>
            <a:pPr indent="0" lvl="0" marL="0" rtl="0">
              <a:spcBef>
                <a:spcPts val="0"/>
              </a:spcBef>
              <a:spcAft>
                <a:spcPts val="0"/>
              </a:spcAft>
              <a:buNone/>
            </a:pPr>
            <a:r>
              <a:rPr lang="en" sz="800">
                <a:solidFill>
                  <a:schemeClr val="dk1"/>
                </a:solidFill>
              </a:rPr>
              <a:t>Slide 10</a:t>
            </a:r>
            <a:endParaRPr>
              <a:solidFill>
                <a:schemeClr val="dk1"/>
              </a:solidFill>
            </a:endParaRPr>
          </a:p>
        </p:txBody>
      </p:sp>
      <p:pic>
        <p:nvPicPr>
          <p:cNvPr id="148" name="Shape 148"/>
          <p:cNvPicPr preferRelativeResize="0"/>
          <p:nvPr/>
        </p:nvPicPr>
        <p:blipFill>
          <a:blip r:embed="rId5">
            <a:alphaModFix/>
          </a:blip>
          <a:stretch>
            <a:fillRect/>
          </a:stretch>
        </p:blipFill>
        <p:spPr>
          <a:xfrm>
            <a:off x="5745763" y="369563"/>
            <a:ext cx="2143125" cy="1666875"/>
          </a:xfrm>
          <a:prstGeom prst="rect">
            <a:avLst/>
          </a:prstGeom>
          <a:noFill/>
          <a:ln>
            <a:noFill/>
          </a:ln>
        </p:spPr>
      </p:pic>
      <p:sp>
        <p:nvSpPr>
          <p:cNvPr id="149" name="Shape 149"/>
          <p:cNvSpPr txBox="1"/>
          <p:nvPr/>
        </p:nvSpPr>
        <p:spPr>
          <a:xfrm>
            <a:off x="5957750" y="1989375"/>
            <a:ext cx="1904400" cy="24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Ring light attachment</a:t>
            </a:r>
            <a:endParaRPr sz="1200"/>
          </a:p>
        </p:txBody>
      </p:sp>
      <p:sp>
        <p:nvSpPr>
          <p:cNvPr id="150" name="Shape 150"/>
          <p:cNvSpPr txBox="1"/>
          <p:nvPr/>
        </p:nvSpPr>
        <p:spPr>
          <a:xfrm>
            <a:off x="1669775" y="3985075"/>
            <a:ext cx="1674900" cy="24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Lighting options</a:t>
            </a:r>
            <a:endParaRPr/>
          </a:p>
        </p:txBody>
      </p:sp>
      <p:sp>
        <p:nvSpPr>
          <p:cNvPr id="151" name="Shape 151"/>
          <p:cNvSpPr txBox="1"/>
          <p:nvPr/>
        </p:nvSpPr>
        <p:spPr>
          <a:xfrm>
            <a:off x="5957750" y="4231675"/>
            <a:ext cx="2286900" cy="18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Inline light attachment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Polarization Design</a:t>
            </a:r>
            <a:endParaRPr/>
          </a:p>
        </p:txBody>
      </p:sp>
      <p:sp>
        <p:nvSpPr>
          <p:cNvPr id="157" name="Shape 1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Variable Polarizer</a:t>
            </a:r>
            <a:endParaRPr/>
          </a:p>
          <a:p>
            <a:pPr indent="0" lvl="0" marL="0" rtl="0">
              <a:spcBef>
                <a:spcPts val="1600"/>
              </a:spcBef>
              <a:spcAft>
                <a:spcPts val="0"/>
              </a:spcAft>
              <a:buNone/>
            </a:pPr>
            <a:r>
              <a:rPr lang="en"/>
              <a:t>Placement on the camera </a:t>
            </a:r>
            <a:endParaRPr/>
          </a:p>
          <a:p>
            <a:pPr indent="0" lvl="0" marL="0" rtl="0">
              <a:spcBef>
                <a:spcPts val="1600"/>
              </a:spcBef>
              <a:spcAft>
                <a:spcPts val="1600"/>
              </a:spcAft>
              <a:buNone/>
            </a:pPr>
            <a:r>
              <a:t/>
            </a:r>
            <a:endParaRPr/>
          </a:p>
        </p:txBody>
      </p:sp>
      <p:pic>
        <p:nvPicPr>
          <p:cNvPr id="158" name="Shape 158"/>
          <p:cNvPicPr preferRelativeResize="0"/>
          <p:nvPr/>
        </p:nvPicPr>
        <p:blipFill>
          <a:blip r:embed="rId3">
            <a:alphaModFix/>
          </a:blip>
          <a:stretch>
            <a:fillRect/>
          </a:stretch>
        </p:blipFill>
        <p:spPr>
          <a:xfrm>
            <a:off x="3889250" y="1346946"/>
            <a:ext cx="4051125" cy="3221925"/>
          </a:xfrm>
          <a:prstGeom prst="rect">
            <a:avLst/>
          </a:prstGeom>
          <a:noFill/>
          <a:ln>
            <a:noFill/>
          </a:ln>
        </p:spPr>
      </p:pic>
      <p:sp>
        <p:nvSpPr>
          <p:cNvPr id="159" name="Shape 159"/>
          <p:cNvSpPr txBox="1"/>
          <p:nvPr/>
        </p:nvSpPr>
        <p:spPr>
          <a:xfrm>
            <a:off x="8385750" y="4547500"/>
            <a:ext cx="758100" cy="59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Peters</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11</a:t>
            </a:r>
            <a:endParaRPr sz="800"/>
          </a:p>
        </p:txBody>
      </p:sp>
      <p:pic>
        <p:nvPicPr>
          <p:cNvPr id="160" name="Shape 160"/>
          <p:cNvPicPr preferRelativeResize="0"/>
          <p:nvPr/>
        </p:nvPicPr>
        <p:blipFill>
          <a:blip r:embed="rId4">
            <a:alphaModFix/>
          </a:blip>
          <a:stretch>
            <a:fillRect/>
          </a:stretch>
        </p:blipFill>
        <p:spPr>
          <a:xfrm>
            <a:off x="490863" y="2647988"/>
            <a:ext cx="2143125" cy="1666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Controller Design</a:t>
            </a:r>
            <a:endParaRPr/>
          </a:p>
        </p:txBody>
      </p:sp>
      <p:sp>
        <p:nvSpPr>
          <p:cNvPr id="166" name="Shape 1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NSC-G2 Series Motion Controller from Newmark Systems</a:t>
            </a:r>
            <a:endParaRPr/>
          </a:p>
          <a:p>
            <a:pPr indent="-317500" lvl="1" marL="914400" rtl="0">
              <a:spcBef>
                <a:spcPts val="0"/>
              </a:spcBef>
              <a:spcAft>
                <a:spcPts val="0"/>
              </a:spcAft>
              <a:buSzPts val="1400"/>
              <a:buChar char="○"/>
            </a:pPr>
            <a:r>
              <a:rPr lang="en"/>
              <a:t>Control’s up to two axis (Rotary and Linear systems)</a:t>
            </a:r>
            <a:endParaRPr/>
          </a:p>
          <a:p>
            <a:pPr indent="-317500" lvl="1" marL="914400" rtl="0">
              <a:spcBef>
                <a:spcPts val="0"/>
              </a:spcBef>
              <a:spcAft>
                <a:spcPts val="0"/>
              </a:spcAft>
              <a:buSzPts val="1400"/>
              <a:buChar char="○"/>
            </a:pPr>
            <a:r>
              <a:rPr lang="en"/>
              <a:t>4 inputs and 4 outputs which can be used to program camera</a:t>
            </a:r>
            <a:endParaRPr/>
          </a:p>
          <a:p>
            <a:pPr indent="-317500" lvl="1" marL="914400" rtl="0">
              <a:spcBef>
                <a:spcPts val="0"/>
              </a:spcBef>
              <a:spcAft>
                <a:spcPts val="0"/>
              </a:spcAft>
              <a:buSzPts val="1400"/>
              <a:buChar char="○"/>
            </a:pPr>
            <a:r>
              <a:rPr lang="en"/>
              <a:t>Includes power supply, motor drives, software (GalilTools), and required cables</a:t>
            </a:r>
            <a:endParaRPr/>
          </a:p>
          <a:p>
            <a:pPr indent="-317500" lvl="1" marL="914400" rtl="0">
              <a:spcBef>
                <a:spcPts val="0"/>
              </a:spcBef>
              <a:spcAft>
                <a:spcPts val="0"/>
              </a:spcAft>
              <a:buSzPts val="1400"/>
              <a:buChar char="○"/>
            </a:pPr>
            <a:r>
              <a:rPr lang="en"/>
              <a:t>Communication interface: RS-232 and Ethernet </a:t>
            </a:r>
            <a:endParaRPr/>
          </a:p>
          <a:p>
            <a:pPr indent="-317500" lvl="1" marL="914400" rtl="0">
              <a:spcBef>
                <a:spcPts val="0"/>
              </a:spcBef>
              <a:spcAft>
                <a:spcPts val="0"/>
              </a:spcAft>
              <a:buSzPts val="1400"/>
              <a:buChar char="○"/>
            </a:pPr>
            <a:r>
              <a:rPr lang="en"/>
              <a:t>Input Voltage: 85-264 VAC</a:t>
            </a:r>
            <a:endParaRPr/>
          </a:p>
          <a:p>
            <a:pPr indent="0" lvl="0" marL="0" rtl="0">
              <a:spcBef>
                <a:spcPts val="1600"/>
              </a:spcBef>
              <a:spcAft>
                <a:spcPts val="1600"/>
              </a:spcAft>
              <a:buNone/>
            </a:pPr>
            <a:r>
              <a:t/>
            </a:r>
            <a:endParaRPr/>
          </a:p>
        </p:txBody>
      </p:sp>
      <p:pic>
        <p:nvPicPr>
          <p:cNvPr id="167" name="Shape 167"/>
          <p:cNvPicPr preferRelativeResize="0"/>
          <p:nvPr/>
        </p:nvPicPr>
        <p:blipFill>
          <a:blip r:embed="rId3">
            <a:alphaModFix/>
          </a:blip>
          <a:stretch>
            <a:fillRect/>
          </a:stretch>
        </p:blipFill>
        <p:spPr>
          <a:xfrm>
            <a:off x="622050" y="2757825"/>
            <a:ext cx="3515086" cy="1671200"/>
          </a:xfrm>
          <a:prstGeom prst="rect">
            <a:avLst/>
          </a:prstGeom>
          <a:noFill/>
          <a:ln>
            <a:noFill/>
          </a:ln>
        </p:spPr>
      </p:pic>
      <p:sp>
        <p:nvSpPr>
          <p:cNvPr id="168" name="Shape 168"/>
          <p:cNvSpPr txBox="1"/>
          <p:nvPr/>
        </p:nvSpPr>
        <p:spPr>
          <a:xfrm>
            <a:off x="8368525" y="4429025"/>
            <a:ext cx="661500" cy="62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White</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12</a:t>
            </a:r>
            <a:endParaRPr sz="800"/>
          </a:p>
          <a:p>
            <a:pPr indent="0" lvl="0" marL="0">
              <a:spcBef>
                <a:spcPts val="0"/>
              </a:spcBef>
              <a:spcAft>
                <a:spcPts val="0"/>
              </a:spcAft>
              <a:buNone/>
            </a:pPr>
            <a:r>
              <a:t/>
            </a:r>
            <a:endParaRPr/>
          </a:p>
        </p:txBody>
      </p:sp>
      <p:sp>
        <p:nvSpPr>
          <p:cNvPr id="169" name="Shape 169"/>
          <p:cNvSpPr txBox="1"/>
          <p:nvPr/>
        </p:nvSpPr>
        <p:spPr>
          <a:xfrm>
            <a:off x="806550" y="4429025"/>
            <a:ext cx="2961900" cy="264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NSC-G2 Motion Controller </a:t>
            </a:r>
            <a:endParaRPr/>
          </a:p>
        </p:txBody>
      </p:sp>
      <p:pic>
        <p:nvPicPr>
          <p:cNvPr id="170" name="Shape 170"/>
          <p:cNvPicPr preferRelativeResize="0"/>
          <p:nvPr/>
        </p:nvPicPr>
        <p:blipFill>
          <a:blip r:embed="rId4">
            <a:alphaModFix/>
          </a:blip>
          <a:stretch>
            <a:fillRect/>
          </a:stretch>
        </p:blipFill>
        <p:spPr>
          <a:xfrm>
            <a:off x="4785224" y="2897675"/>
            <a:ext cx="3583300" cy="12563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Final Design</a:t>
            </a:r>
            <a:endParaRPr/>
          </a:p>
          <a:p>
            <a:pPr indent="0" lvl="0" marL="0">
              <a:spcBef>
                <a:spcPts val="0"/>
              </a:spcBef>
              <a:spcAft>
                <a:spcPts val="0"/>
              </a:spcAft>
              <a:buNone/>
            </a:pPr>
            <a:r>
              <a:t/>
            </a:r>
            <a:endParaRPr/>
          </a:p>
        </p:txBody>
      </p:sp>
      <p:sp>
        <p:nvSpPr>
          <p:cNvPr id="176" name="Shape 1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77" name="Shape 177"/>
          <p:cNvPicPr preferRelativeResize="0"/>
          <p:nvPr/>
        </p:nvPicPr>
        <p:blipFill>
          <a:blip r:embed="rId3">
            <a:alphaModFix/>
          </a:blip>
          <a:stretch>
            <a:fillRect/>
          </a:stretch>
        </p:blipFill>
        <p:spPr>
          <a:xfrm rot="-5400000">
            <a:off x="2566124" y="-1185375"/>
            <a:ext cx="3499826" cy="8008674"/>
          </a:xfrm>
          <a:prstGeom prst="rect">
            <a:avLst/>
          </a:prstGeom>
          <a:noFill/>
          <a:ln>
            <a:noFill/>
          </a:ln>
        </p:spPr>
      </p:pic>
      <p:sp>
        <p:nvSpPr>
          <p:cNvPr id="178" name="Shape 178"/>
          <p:cNvSpPr txBox="1"/>
          <p:nvPr/>
        </p:nvSpPr>
        <p:spPr>
          <a:xfrm>
            <a:off x="8320375" y="4518300"/>
            <a:ext cx="793500" cy="62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Stevenson</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13</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Final Design</a:t>
            </a:r>
            <a:endParaRPr/>
          </a:p>
        </p:txBody>
      </p:sp>
      <p:sp>
        <p:nvSpPr>
          <p:cNvPr id="184" name="Shape 1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Final length will be just under 5ft long</a:t>
            </a:r>
            <a:endParaRPr/>
          </a:p>
          <a:p>
            <a:pPr indent="-342900" lvl="0" marL="457200" rtl="0">
              <a:spcBef>
                <a:spcPts val="0"/>
              </a:spcBef>
              <a:spcAft>
                <a:spcPts val="0"/>
              </a:spcAft>
              <a:buSzPts val="1800"/>
              <a:buChar char="●"/>
            </a:pPr>
            <a:r>
              <a:rPr lang="en"/>
              <a:t>On the inside of the frame will be the motion controller and the computer plus all of the wiring.</a:t>
            </a:r>
            <a:endParaRPr/>
          </a:p>
          <a:p>
            <a:pPr indent="-342900" lvl="0" marL="457200" rtl="0">
              <a:spcBef>
                <a:spcPts val="0"/>
              </a:spcBef>
              <a:spcAft>
                <a:spcPts val="0"/>
              </a:spcAft>
              <a:buSzPts val="1800"/>
              <a:buChar char="●"/>
            </a:pPr>
            <a:r>
              <a:rPr lang="en"/>
              <a:t>Things to consider</a:t>
            </a:r>
            <a:endParaRPr/>
          </a:p>
          <a:p>
            <a:pPr indent="-317500" lvl="1" marL="914400" rtl="0">
              <a:spcBef>
                <a:spcPts val="0"/>
              </a:spcBef>
              <a:spcAft>
                <a:spcPts val="0"/>
              </a:spcAft>
              <a:buSzPts val="1400"/>
              <a:buChar char="○"/>
            </a:pPr>
            <a:r>
              <a:rPr lang="en"/>
              <a:t>Material for the frame, preferably something low cost. Weight or durability not high on priority</a:t>
            </a:r>
            <a:endParaRPr/>
          </a:p>
          <a:p>
            <a:pPr indent="-317500" lvl="1" marL="914400" rtl="0">
              <a:spcBef>
                <a:spcPts val="0"/>
              </a:spcBef>
              <a:spcAft>
                <a:spcPts val="0"/>
              </a:spcAft>
              <a:buSzPts val="1400"/>
              <a:buChar char="○"/>
            </a:pPr>
            <a:r>
              <a:rPr lang="en"/>
              <a:t>Final Design of camera frame</a:t>
            </a:r>
            <a:endParaRPr/>
          </a:p>
          <a:p>
            <a:pPr indent="-317500" lvl="1" marL="914400" rtl="0">
              <a:spcBef>
                <a:spcPts val="0"/>
              </a:spcBef>
              <a:spcAft>
                <a:spcPts val="0"/>
              </a:spcAft>
              <a:buSzPts val="1400"/>
              <a:buChar char="○"/>
            </a:pPr>
            <a:r>
              <a:rPr lang="en"/>
              <a:t>Design of air intake system (inboard or outboard)</a:t>
            </a:r>
            <a:endParaRPr/>
          </a:p>
          <a:p>
            <a:pPr indent="-317500" lvl="1" marL="914400" rtl="0">
              <a:spcBef>
                <a:spcPts val="0"/>
              </a:spcBef>
              <a:spcAft>
                <a:spcPts val="0"/>
              </a:spcAft>
              <a:buSzPts val="1400"/>
              <a:buChar char="○"/>
            </a:pPr>
            <a:r>
              <a:rPr lang="en"/>
              <a:t>Type of computer</a:t>
            </a:r>
            <a:endParaRPr/>
          </a:p>
          <a:p>
            <a:pPr indent="-317500" lvl="1" marL="914400" rtl="0">
              <a:spcBef>
                <a:spcPts val="0"/>
              </a:spcBef>
              <a:spcAft>
                <a:spcPts val="0"/>
              </a:spcAft>
              <a:buSzPts val="1400"/>
              <a:buChar char="○"/>
            </a:pPr>
            <a:r>
              <a:rPr lang="en"/>
              <a:t>Size of monitor</a:t>
            </a:r>
            <a:endParaRPr/>
          </a:p>
          <a:p>
            <a:pPr indent="-317500" lvl="1" marL="914400" rtl="0">
              <a:spcBef>
                <a:spcPts val="0"/>
              </a:spcBef>
              <a:spcAft>
                <a:spcPts val="0"/>
              </a:spcAft>
              <a:buSzPts val="1400"/>
              <a:buChar char="○"/>
            </a:pPr>
            <a:r>
              <a:rPr lang="en"/>
              <a:t>Depth and internal space of design to account for any cooling needed</a:t>
            </a:r>
            <a:endParaRPr/>
          </a:p>
        </p:txBody>
      </p:sp>
      <p:sp>
        <p:nvSpPr>
          <p:cNvPr id="185" name="Shape 185"/>
          <p:cNvSpPr txBox="1"/>
          <p:nvPr/>
        </p:nvSpPr>
        <p:spPr>
          <a:xfrm>
            <a:off x="8280025" y="4417350"/>
            <a:ext cx="864000" cy="72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Stevenson</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14</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Budget</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Other estimated costs so far</a:t>
            </a:r>
            <a:endParaRPr/>
          </a:p>
          <a:p>
            <a:pPr indent="-342900" lvl="0" marL="457200">
              <a:spcBef>
                <a:spcPts val="1600"/>
              </a:spcBef>
              <a:spcAft>
                <a:spcPts val="0"/>
              </a:spcAft>
              <a:buSzPts val="1800"/>
              <a:buChar char="●"/>
            </a:pPr>
            <a:r>
              <a:rPr lang="en"/>
              <a:t>Camera- $575</a:t>
            </a:r>
            <a:endParaRPr/>
          </a:p>
          <a:p>
            <a:pPr indent="-342900" lvl="0" marL="457200">
              <a:spcBef>
                <a:spcPts val="0"/>
              </a:spcBef>
              <a:spcAft>
                <a:spcPts val="0"/>
              </a:spcAft>
              <a:buSzPts val="1800"/>
              <a:buChar char="●"/>
            </a:pPr>
            <a:r>
              <a:rPr lang="en"/>
              <a:t>Cabling- $75</a:t>
            </a:r>
            <a:endParaRPr/>
          </a:p>
          <a:p>
            <a:pPr indent="-342900" lvl="0" marL="457200">
              <a:spcBef>
                <a:spcPts val="0"/>
              </a:spcBef>
              <a:spcAft>
                <a:spcPts val="0"/>
              </a:spcAft>
              <a:buSzPts val="1800"/>
              <a:buChar char="●"/>
            </a:pPr>
            <a:r>
              <a:rPr lang="en"/>
              <a:t>Cable Carriers- $100</a:t>
            </a:r>
            <a:endParaRPr/>
          </a:p>
          <a:p>
            <a:pPr indent="-342900" lvl="0" marL="457200" rtl="0">
              <a:spcBef>
                <a:spcPts val="0"/>
              </a:spcBef>
              <a:spcAft>
                <a:spcPts val="0"/>
              </a:spcAft>
              <a:buSzPts val="1800"/>
              <a:buChar char="●"/>
            </a:pPr>
            <a:r>
              <a:rPr lang="en"/>
              <a:t>Rotary Joint (2) - $450</a:t>
            </a:r>
            <a:endParaRPr/>
          </a:p>
          <a:p>
            <a:pPr indent="-342900" lvl="0" marL="457200">
              <a:spcBef>
                <a:spcPts val="0"/>
              </a:spcBef>
              <a:spcAft>
                <a:spcPts val="0"/>
              </a:spcAft>
              <a:buSzPts val="1800"/>
              <a:buChar char="●"/>
            </a:pPr>
            <a:r>
              <a:rPr lang="en"/>
              <a:t>Air compressor valve- $140</a:t>
            </a:r>
            <a:endParaRPr/>
          </a:p>
          <a:p>
            <a:pPr indent="0" lvl="0" marL="0">
              <a:spcBef>
                <a:spcPts val="1600"/>
              </a:spcBef>
              <a:spcAft>
                <a:spcPts val="0"/>
              </a:spcAft>
              <a:buNone/>
            </a:pPr>
            <a:r>
              <a:rPr lang="en"/>
              <a:t>Total used- $9,923.85</a:t>
            </a:r>
            <a:endParaRPr/>
          </a:p>
          <a:p>
            <a:pPr indent="0" lvl="0" marL="0">
              <a:spcBef>
                <a:spcPts val="1600"/>
              </a:spcBef>
              <a:spcAft>
                <a:spcPts val="0"/>
              </a:spcAft>
              <a:buNone/>
            </a:pPr>
            <a:r>
              <a:rPr lang="en"/>
              <a:t>Total left- $5,076.15 - $10,076.15</a:t>
            </a:r>
            <a:endParaRPr/>
          </a:p>
          <a:p>
            <a:pPr indent="0" lvl="0" marL="0">
              <a:spcBef>
                <a:spcPts val="1600"/>
              </a:spcBef>
              <a:spcAft>
                <a:spcPts val="1600"/>
              </a:spcAft>
              <a:buNone/>
            </a:pPr>
            <a:r>
              <a:t/>
            </a:r>
            <a:endParaRPr/>
          </a:p>
        </p:txBody>
      </p:sp>
      <p:pic>
        <p:nvPicPr>
          <p:cNvPr id="192" name="Shape 192"/>
          <p:cNvPicPr preferRelativeResize="0"/>
          <p:nvPr/>
        </p:nvPicPr>
        <p:blipFill rotWithShape="1">
          <a:blip r:embed="rId3">
            <a:alphaModFix/>
          </a:blip>
          <a:srcRect b="4646" l="24840" r="40147" t="14401"/>
          <a:stretch/>
        </p:blipFill>
        <p:spPr>
          <a:xfrm>
            <a:off x="4719575" y="379430"/>
            <a:ext cx="3557448" cy="4626850"/>
          </a:xfrm>
          <a:prstGeom prst="rect">
            <a:avLst/>
          </a:prstGeom>
          <a:noFill/>
          <a:ln>
            <a:noFill/>
          </a:ln>
        </p:spPr>
      </p:pic>
      <p:sp>
        <p:nvSpPr>
          <p:cNvPr id="193" name="Shape 193"/>
          <p:cNvSpPr txBox="1"/>
          <p:nvPr/>
        </p:nvSpPr>
        <p:spPr>
          <a:xfrm>
            <a:off x="8493025" y="4571350"/>
            <a:ext cx="651000" cy="59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Peters</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15</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Schedule</a:t>
            </a:r>
            <a:endParaRPr/>
          </a:p>
        </p:txBody>
      </p:sp>
      <p:sp>
        <p:nvSpPr>
          <p:cNvPr id="199" name="Shape 1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Have final CAD design before we leave for thanksgiving.</a:t>
            </a:r>
            <a:endParaRPr/>
          </a:p>
          <a:p>
            <a:pPr indent="-317500" lvl="1" marL="914400" rtl="0">
              <a:spcBef>
                <a:spcPts val="0"/>
              </a:spcBef>
              <a:spcAft>
                <a:spcPts val="0"/>
              </a:spcAft>
              <a:buSzPts val="1400"/>
              <a:buChar char="○"/>
            </a:pPr>
            <a:r>
              <a:rPr lang="en"/>
              <a:t>Main components already modeled, makes design easier than we initially expected</a:t>
            </a:r>
            <a:endParaRPr/>
          </a:p>
          <a:p>
            <a:pPr indent="-342900" lvl="0" marL="457200" rtl="0">
              <a:spcBef>
                <a:spcPts val="0"/>
              </a:spcBef>
              <a:spcAft>
                <a:spcPts val="0"/>
              </a:spcAft>
              <a:buSzPts val="1800"/>
              <a:buAutoNum type="arabicPeriod"/>
            </a:pPr>
            <a:r>
              <a:rPr lang="en"/>
              <a:t>Have full CAD package before end of semester.</a:t>
            </a:r>
            <a:endParaRPr/>
          </a:p>
          <a:p>
            <a:pPr indent="-317500" lvl="1" marL="914400" rtl="0">
              <a:spcBef>
                <a:spcPts val="0"/>
              </a:spcBef>
              <a:spcAft>
                <a:spcPts val="0"/>
              </a:spcAft>
              <a:buSzPts val="1400"/>
              <a:buChar char="○"/>
            </a:pPr>
            <a:r>
              <a:rPr lang="en"/>
              <a:t>FEA analysis and more</a:t>
            </a:r>
            <a:endParaRPr/>
          </a:p>
          <a:p>
            <a:pPr indent="-342900" lvl="0" marL="457200" rtl="0">
              <a:spcBef>
                <a:spcPts val="0"/>
              </a:spcBef>
              <a:spcAft>
                <a:spcPts val="0"/>
              </a:spcAft>
              <a:buSzPts val="1800"/>
              <a:buAutoNum type="arabicPeriod"/>
            </a:pPr>
            <a:r>
              <a:rPr lang="en"/>
              <a:t>Start building when we come back in spring.</a:t>
            </a:r>
            <a:endParaRPr/>
          </a:p>
          <a:p>
            <a:pPr indent="-317500" lvl="1" marL="914400" rtl="0">
              <a:spcBef>
                <a:spcPts val="0"/>
              </a:spcBef>
              <a:spcAft>
                <a:spcPts val="0"/>
              </a:spcAft>
              <a:buSzPts val="1400"/>
              <a:buChar char="○"/>
            </a:pPr>
            <a:r>
              <a:rPr lang="en"/>
              <a:t>POBA will do all of the ordering for us at the end of the fall semester</a:t>
            </a:r>
            <a:endParaRPr/>
          </a:p>
          <a:p>
            <a:pPr indent="-342900" lvl="0" marL="457200" rtl="0">
              <a:spcBef>
                <a:spcPts val="0"/>
              </a:spcBef>
              <a:spcAft>
                <a:spcPts val="0"/>
              </a:spcAft>
              <a:buSzPts val="1800"/>
              <a:buAutoNum type="arabicPeriod"/>
            </a:pPr>
            <a:r>
              <a:rPr lang="en"/>
              <a:t>Identify issues and make corrections.</a:t>
            </a:r>
            <a:endParaRPr/>
          </a:p>
          <a:p>
            <a:pPr indent="-317500" lvl="1" marL="914400" rtl="0">
              <a:spcBef>
                <a:spcPts val="0"/>
              </a:spcBef>
              <a:spcAft>
                <a:spcPts val="0"/>
              </a:spcAft>
              <a:buSzPts val="1400"/>
              <a:buChar char="○"/>
            </a:pPr>
            <a:r>
              <a:rPr lang="en"/>
              <a:t>Fitment or design issues</a:t>
            </a:r>
            <a:endParaRPr/>
          </a:p>
          <a:p>
            <a:pPr indent="-342900" lvl="0" marL="457200" rtl="0">
              <a:spcBef>
                <a:spcPts val="0"/>
              </a:spcBef>
              <a:spcAft>
                <a:spcPts val="0"/>
              </a:spcAft>
              <a:buSzPts val="1800"/>
              <a:buAutoNum type="arabicPeriod"/>
            </a:pPr>
            <a:r>
              <a:rPr lang="en"/>
              <a:t>Have design finished by mid to late february. </a:t>
            </a:r>
            <a:endParaRPr/>
          </a:p>
          <a:p>
            <a:pPr indent="-342900" lvl="0" marL="457200" rtl="0">
              <a:spcBef>
                <a:spcPts val="0"/>
              </a:spcBef>
              <a:spcAft>
                <a:spcPts val="0"/>
              </a:spcAft>
              <a:buSzPts val="1800"/>
              <a:buAutoNum type="arabicPeriod"/>
            </a:pPr>
            <a:r>
              <a:rPr lang="en"/>
              <a:t>Utilize march for programming.</a:t>
            </a:r>
            <a:endParaRPr/>
          </a:p>
          <a:p>
            <a:pPr indent="-342900" lvl="0" marL="457200">
              <a:spcBef>
                <a:spcPts val="0"/>
              </a:spcBef>
              <a:spcAft>
                <a:spcPts val="0"/>
              </a:spcAft>
              <a:buSzPts val="1800"/>
              <a:buAutoNum type="arabicPeriod"/>
            </a:pPr>
            <a:r>
              <a:rPr lang="en"/>
              <a:t>Have completed project by april. </a:t>
            </a:r>
            <a:endParaRPr/>
          </a:p>
        </p:txBody>
      </p:sp>
      <p:sp>
        <p:nvSpPr>
          <p:cNvPr id="200" name="Shape 200"/>
          <p:cNvSpPr txBox="1"/>
          <p:nvPr/>
        </p:nvSpPr>
        <p:spPr>
          <a:xfrm>
            <a:off x="8108575" y="4417350"/>
            <a:ext cx="1035300" cy="72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Stevenson</a:t>
            </a:r>
            <a:endParaRPr sz="800"/>
          </a:p>
          <a:p>
            <a:pPr indent="0" lvl="0" marL="0">
              <a:spcBef>
                <a:spcPts val="0"/>
              </a:spcBef>
              <a:spcAft>
                <a:spcPts val="0"/>
              </a:spcAft>
              <a:buNone/>
            </a:pPr>
            <a:r>
              <a:rPr lang="en" sz="800"/>
              <a:t>11/6/2017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16</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The End</a:t>
            </a:r>
            <a:endParaRPr/>
          </a:p>
        </p:txBody>
      </p:sp>
      <p:sp>
        <p:nvSpPr>
          <p:cNvPr id="206" name="Shape 20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lgn="ctr">
              <a:spcBef>
                <a:spcPts val="1600"/>
              </a:spcBef>
              <a:spcAft>
                <a:spcPts val="1600"/>
              </a:spcAft>
              <a:buNone/>
            </a:pPr>
            <a:r>
              <a:rPr lang="en"/>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Project Description</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Design and manufacture an automated visual balloon inspection device for POBA medical</a:t>
            </a:r>
            <a:endParaRPr/>
          </a:p>
          <a:p>
            <a:pPr indent="-342900" lvl="0" marL="457200" rtl="0">
              <a:spcBef>
                <a:spcPts val="0"/>
              </a:spcBef>
              <a:spcAft>
                <a:spcPts val="0"/>
              </a:spcAft>
              <a:buSzPts val="1800"/>
              <a:buChar char="●"/>
            </a:pPr>
            <a:r>
              <a:rPr lang="en"/>
              <a:t>Design must be compatible for different balloon sizes and lengths</a:t>
            </a:r>
            <a:endParaRPr/>
          </a:p>
          <a:p>
            <a:pPr indent="-342900" lvl="0" marL="457200">
              <a:spcBef>
                <a:spcPts val="0"/>
              </a:spcBef>
              <a:spcAft>
                <a:spcPts val="0"/>
              </a:spcAft>
              <a:buSzPts val="1800"/>
              <a:buChar char="●"/>
            </a:pPr>
            <a:r>
              <a:rPr lang="en"/>
              <a:t>Determine dimensions and detect any defects</a:t>
            </a:r>
            <a:endParaRPr/>
          </a:p>
        </p:txBody>
      </p:sp>
      <p:pic>
        <p:nvPicPr>
          <p:cNvPr id="62" name="Shape 62"/>
          <p:cNvPicPr preferRelativeResize="0"/>
          <p:nvPr/>
        </p:nvPicPr>
        <p:blipFill>
          <a:blip r:embed="rId3">
            <a:alphaModFix/>
          </a:blip>
          <a:stretch>
            <a:fillRect/>
          </a:stretch>
        </p:blipFill>
        <p:spPr>
          <a:xfrm>
            <a:off x="5176025" y="2480924"/>
            <a:ext cx="2827935" cy="2087950"/>
          </a:xfrm>
          <a:prstGeom prst="rect">
            <a:avLst/>
          </a:prstGeom>
          <a:noFill/>
          <a:ln>
            <a:noFill/>
          </a:ln>
        </p:spPr>
      </p:pic>
      <p:pic>
        <p:nvPicPr>
          <p:cNvPr id="63" name="Shape 63"/>
          <p:cNvPicPr preferRelativeResize="0"/>
          <p:nvPr/>
        </p:nvPicPr>
        <p:blipFill>
          <a:blip r:embed="rId4">
            <a:alphaModFix/>
          </a:blip>
          <a:stretch>
            <a:fillRect/>
          </a:stretch>
        </p:blipFill>
        <p:spPr>
          <a:xfrm>
            <a:off x="1108475" y="2574975"/>
            <a:ext cx="2430741" cy="2087950"/>
          </a:xfrm>
          <a:prstGeom prst="rect">
            <a:avLst/>
          </a:prstGeom>
          <a:noFill/>
          <a:ln>
            <a:noFill/>
          </a:ln>
        </p:spPr>
      </p:pic>
      <p:sp>
        <p:nvSpPr>
          <p:cNvPr id="64" name="Shape 64"/>
          <p:cNvSpPr txBox="1"/>
          <p:nvPr/>
        </p:nvSpPr>
        <p:spPr>
          <a:xfrm>
            <a:off x="8415750" y="4454450"/>
            <a:ext cx="575700" cy="51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White</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2</a:t>
            </a:r>
            <a:endParaRPr sz="800"/>
          </a:p>
        </p:txBody>
      </p:sp>
      <p:sp>
        <p:nvSpPr>
          <p:cNvPr id="65" name="Shape 65"/>
          <p:cNvSpPr txBox="1"/>
          <p:nvPr/>
        </p:nvSpPr>
        <p:spPr>
          <a:xfrm>
            <a:off x="5374675" y="4498650"/>
            <a:ext cx="2430600" cy="230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Catheter Balloon for artery</a:t>
            </a:r>
            <a:endParaRPr/>
          </a:p>
        </p:txBody>
      </p:sp>
      <p:sp>
        <p:nvSpPr>
          <p:cNvPr id="66" name="Shape 66"/>
          <p:cNvSpPr txBox="1"/>
          <p:nvPr/>
        </p:nvSpPr>
        <p:spPr>
          <a:xfrm>
            <a:off x="1141925" y="4738550"/>
            <a:ext cx="2397300" cy="230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000"/>
              <a:t> </a:t>
            </a:r>
            <a:r>
              <a:rPr lang="en"/>
              <a:t>Balloon Defects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Rotary Design</a:t>
            </a:r>
            <a:endParaRPr/>
          </a:p>
        </p:txBody>
      </p:sp>
      <p:sp>
        <p:nvSpPr>
          <p:cNvPr id="72" name="Shape 72"/>
          <p:cNvSpPr txBox="1"/>
          <p:nvPr>
            <p:ph idx="1" type="body"/>
          </p:nvPr>
        </p:nvSpPr>
        <p:spPr>
          <a:xfrm>
            <a:off x="206150" y="11428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Design must be able to rotate the balloon 360 degrees</a:t>
            </a:r>
            <a:endParaRPr/>
          </a:p>
          <a:p>
            <a:pPr indent="-342900" lvl="0" marL="457200" rtl="0">
              <a:spcBef>
                <a:spcPts val="0"/>
              </a:spcBef>
              <a:spcAft>
                <a:spcPts val="0"/>
              </a:spcAft>
              <a:buSzPts val="1800"/>
              <a:buChar char="●"/>
            </a:pPr>
            <a:r>
              <a:rPr lang="en"/>
              <a:t>Utilize two RM-3 Rotary Stage </a:t>
            </a:r>
            <a:r>
              <a:rPr lang="en"/>
              <a:t>manufactured</a:t>
            </a:r>
            <a:r>
              <a:rPr lang="en"/>
              <a:t> by Newmark Systems</a:t>
            </a:r>
            <a:endParaRPr/>
          </a:p>
        </p:txBody>
      </p:sp>
      <p:pic>
        <p:nvPicPr>
          <p:cNvPr id="73" name="Shape 73"/>
          <p:cNvPicPr preferRelativeResize="0"/>
          <p:nvPr/>
        </p:nvPicPr>
        <p:blipFill>
          <a:blip r:embed="rId3">
            <a:alphaModFix/>
          </a:blip>
          <a:stretch>
            <a:fillRect/>
          </a:stretch>
        </p:blipFill>
        <p:spPr>
          <a:xfrm>
            <a:off x="4742725" y="2447000"/>
            <a:ext cx="3040737" cy="2177728"/>
          </a:xfrm>
          <a:prstGeom prst="rect">
            <a:avLst/>
          </a:prstGeom>
          <a:noFill/>
          <a:ln>
            <a:noFill/>
          </a:ln>
        </p:spPr>
      </p:pic>
      <p:sp>
        <p:nvSpPr>
          <p:cNvPr id="74" name="Shape 74"/>
          <p:cNvSpPr txBox="1"/>
          <p:nvPr/>
        </p:nvSpPr>
        <p:spPr>
          <a:xfrm>
            <a:off x="8319800" y="4412275"/>
            <a:ext cx="700500" cy="58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White</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3</a:t>
            </a:r>
            <a:endParaRPr sz="800"/>
          </a:p>
        </p:txBody>
      </p:sp>
      <p:graphicFrame>
        <p:nvGraphicFramePr>
          <p:cNvPr id="75" name="Shape 75"/>
          <p:cNvGraphicFramePr/>
          <p:nvPr/>
        </p:nvGraphicFramePr>
        <p:xfrm>
          <a:off x="311700" y="2502100"/>
          <a:ext cx="3000000" cy="3000000"/>
        </p:xfrm>
        <a:graphic>
          <a:graphicData uri="http://schemas.openxmlformats.org/drawingml/2006/table">
            <a:tbl>
              <a:tblPr>
                <a:noFill/>
                <a:tableStyleId>{7CD84510-69DD-4613-9AE6-7162EEB88958}</a:tableStyleId>
              </a:tblPr>
              <a:tblGrid>
                <a:gridCol w="1959375"/>
                <a:gridCol w="1959375"/>
              </a:tblGrid>
              <a:tr h="320925">
                <a:tc>
                  <a:txBody>
                    <a:bodyPr>
                      <a:noAutofit/>
                    </a:bodyPr>
                    <a:lstStyle/>
                    <a:p>
                      <a:pPr indent="0" lvl="0" marL="0">
                        <a:spcBef>
                          <a:spcPts val="0"/>
                        </a:spcBef>
                        <a:spcAft>
                          <a:spcPts val="0"/>
                        </a:spcAft>
                        <a:buNone/>
                      </a:pPr>
                      <a:r>
                        <a:rPr lang="en"/>
                        <a:t>Max Speed</a:t>
                      </a:r>
                      <a:endParaRPr/>
                    </a:p>
                  </a:txBody>
                  <a:tcPr marT="91425" marB="91425" marR="91425" marL="91425"/>
                </a:tc>
                <a:tc>
                  <a:txBody>
                    <a:bodyPr>
                      <a:noAutofit/>
                    </a:bodyPr>
                    <a:lstStyle/>
                    <a:p>
                      <a:pPr indent="0" lvl="0" marL="0">
                        <a:spcBef>
                          <a:spcPts val="0"/>
                        </a:spcBef>
                        <a:spcAft>
                          <a:spcPts val="0"/>
                        </a:spcAft>
                        <a:buNone/>
                      </a:pPr>
                      <a:r>
                        <a:rPr lang="en"/>
                        <a:t>30 degrees/sec</a:t>
                      </a:r>
                      <a:endParaRPr/>
                    </a:p>
                  </a:txBody>
                  <a:tcPr marT="91425" marB="91425" marR="91425" marL="91425"/>
                </a:tc>
              </a:tr>
              <a:tr h="320925">
                <a:tc>
                  <a:txBody>
                    <a:bodyPr>
                      <a:noAutofit/>
                    </a:bodyPr>
                    <a:lstStyle/>
                    <a:p>
                      <a:pPr indent="0" lvl="0" marL="0">
                        <a:spcBef>
                          <a:spcPts val="0"/>
                        </a:spcBef>
                        <a:spcAft>
                          <a:spcPts val="0"/>
                        </a:spcAft>
                        <a:buNone/>
                      </a:pPr>
                      <a:r>
                        <a:rPr lang="en"/>
                        <a:t>Max Load Capacity</a:t>
                      </a:r>
                      <a:endParaRPr/>
                    </a:p>
                  </a:txBody>
                  <a:tcPr marT="91425" marB="91425" marR="91425" marL="91425"/>
                </a:tc>
                <a:tc>
                  <a:txBody>
                    <a:bodyPr>
                      <a:noAutofit/>
                    </a:bodyPr>
                    <a:lstStyle/>
                    <a:p>
                      <a:pPr indent="0" lvl="0" marL="0">
                        <a:spcBef>
                          <a:spcPts val="0"/>
                        </a:spcBef>
                        <a:spcAft>
                          <a:spcPts val="0"/>
                        </a:spcAft>
                        <a:buNone/>
                      </a:pPr>
                      <a:r>
                        <a:rPr lang="en"/>
                        <a:t>45 lbs</a:t>
                      </a:r>
                      <a:endParaRPr/>
                    </a:p>
                  </a:txBody>
                  <a:tcPr marT="91425" marB="91425" marR="91425" marL="91425"/>
                </a:tc>
              </a:tr>
              <a:tr h="320925">
                <a:tc>
                  <a:txBody>
                    <a:bodyPr>
                      <a:noAutofit/>
                    </a:bodyPr>
                    <a:lstStyle/>
                    <a:p>
                      <a:pPr indent="0" lvl="0" marL="0">
                        <a:spcBef>
                          <a:spcPts val="0"/>
                        </a:spcBef>
                        <a:spcAft>
                          <a:spcPts val="0"/>
                        </a:spcAft>
                        <a:buNone/>
                      </a:pPr>
                      <a:r>
                        <a:rPr lang="en"/>
                        <a:t>Travel Range</a:t>
                      </a:r>
                      <a:endParaRPr/>
                    </a:p>
                  </a:txBody>
                  <a:tcPr marT="91425" marB="91425" marR="91425" marL="91425"/>
                </a:tc>
                <a:tc>
                  <a:txBody>
                    <a:bodyPr>
                      <a:noAutofit/>
                    </a:bodyPr>
                    <a:lstStyle/>
                    <a:p>
                      <a:pPr indent="0" lvl="0" marL="0">
                        <a:spcBef>
                          <a:spcPts val="0"/>
                        </a:spcBef>
                        <a:spcAft>
                          <a:spcPts val="0"/>
                        </a:spcAft>
                        <a:buNone/>
                      </a:pPr>
                      <a:r>
                        <a:rPr lang="en"/>
                        <a:t>360 degrees</a:t>
                      </a:r>
                      <a:endParaRPr/>
                    </a:p>
                  </a:txBody>
                  <a:tcPr marT="91425" marB="91425" marR="91425" marL="91425"/>
                </a:tc>
              </a:tr>
              <a:tr h="320925">
                <a:tc>
                  <a:txBody>
                    <a:bodyPr>
                      <a:noAutofit/>
                    </a:bodyPr>
                    <a:lstStyle/>
                    <a:p>
                      <a:pPr indent="0" lvl="0" marL="0">
                        <a:spcBef>
                          <a:spcPts val="0"/>
                        </a:spcBef>
                        <a:spcAft>
                          <a:spcPts val="0"/>
                        </a:spcAft>
                        <a:buNone/>
                      </a:pPr>
                      <a:r>
                        <a:rPr lang="en"/>
                        <a:t>Stage weight</a:t>
                      </a:r>
                      <a:endParaRPr/>
                    </a:p>
                  </a:txBody>
                  <a:tcPr marT="91425" marB="91425" marR="91425" marL="91425"/>
                </a:tc>
                <a:tc>
                  <a:txBody>
                    <a:bodyPr>
                      <a:noAutofit/>
                    </a:bodyPr>
                    <a:lstStyle/>
                    <a:p>
                      <a:pPr indent="0" lvl="0" marL="0">
                        <a:spcBef>
                          <a:spcPts val="0"/>
                        </a:spcBef>
                        <a:spcAft>
                          <a:spcPts val="0"/>
                        </a:spcAft>
                        <a:buNone/>
                      </a:pPr>
                      <a:r>
                        <a:rPr lang="en"/>
                        <a:t>3 lbs</a:t>
                      </a:r>
                      <a:endParaRPr/>
                    </a:p>
                  </a:txBody>
                  <a:tcPr marT="91425" marB="91425" marR="91425" marL="91425"/>
                </a:tc>
              </a:tr>
              <a:tr h="320925">
                <a:tc>
                  <a:txBody>
                    <a:bodyPr>
                      <a:noAutofit/>
                    </a:bodyPr>
                    <a:lstStyle/>
                    <a:p>
                      <a:pPr indent="0" lvl="0" marL="0">
                        <a:spcBef>
                          <a:spcPts val="0"/>
                        </a:spcBef>
                        <a:spcAft>
                          <a:spcPts val="0"/>
                        </a:spcAft>
                        <a:buNone/>
                      </a:pPr>
                      <a:r>
                        <a:rPr lang="en">
                          <a:solidFill>
                            <a:schemeClr val="dk1"/>
                          </a:solidFill>
                        </a:rPr>
                        <a:t>Material</a:t>
                      </a:r>
                      <a:endParaRPr/>
                    </a:p>
                  </a:txBody>
                  <a:tcPr marT="91425" marB="91425" marR="91425" marL="91425"/>
                </a:tc>
                <a:tc>
                  <a:txBody>
                    <a:bodyPr>
                      <a:noAutofit/>
                    </a:bodyPr>
                    <a:lstStyle/>
                    <a:p>
                      <a:pPr indent="0" lvl="0" marL="0">
                        <a:spcBef>
                          <a:spcPts val="0"/>
                        </a:spcBef>
                        <a:spcAft>
                          <a:spcPts val="0"/>
                        </a:spcAft>
                        <a:buNone/>
                      </a:pPr>
                      <a:r>
                        <a:rPr lang="en">
                          <a:solidFill>
                            <a:schemeClr val="dk1"/>
                          </a:solidFill>
                        </a:rPr>
                        <a:t>Aluminum Alloy</a:t>
                      </a:r>
                      <a:endParaRPr/>
                    </a:p>
                  </a:txBody>
                  <a:tcPr marT="91425" marB="91425" marR="91425" marL="91425"/>
                </a:tc>
              </a:tr>
            </a:tbl>
          </a:graphicData>
        </a:graphic>
      </p:graphicFrame>
      <p:sp>
        <p:nvSpPr>
          <p:cNvPr id="76" name="Shape 76"/>
          <p:cNvSpPr txBox="1"/>
          <p:nvPr/>
        </p:nvSpPr>
        <p:spPr>
          <a:xfrm>
            <a:off x="206150" y="2128400"/>
            <a:ext cx="3819300" cy="249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RM-3 Specifications</a:t>
            </a:r>
            <a:endParaRPr/>
          </a:p>
        </p:txBody>
      </p:sp>
      <p:sp>
        <p:nvSpPr>
          <p:cNvPr id="77" name="Shape 77"/>
          <p:cNvSpPr txBox="1"/>
          <p:nvPr/>
        </p:nvSpPr>
        <p:spPr>
          <a:xfrm>
            <a:off x="4938850" y="4684425"/>
            <a:ext cx="2844600" cy="249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RM-3 SolidWorks model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Rotary Design (cont.)</a:t>
            </a:r>
            <a:endParaRPr/>
          </a:p>
        </p:txBody>
      </p:sp>
      <p:sp>
        <p:nvSpPr>
          <p:cNvPr id="83" name="Shape 83"/>
          <p:cNvSpPr txBox="1"/>
          <p:nvPr>
            <p:ph idx="1" type="body"/>
          </p:nvPr>
        </p:nvSpPr>
        <p:spPr>
          <a:xfrm>
            <a:off x="258800" y="1017713"/>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Design must be able to rotate while air pressure is inputted</a:t>
            </a:r>
            <a:endParaRPr/>
          </a:p>
          <a:p>
            <a:pPr indent="-342900" lvl="0" marL="457200" rtl="0">
              <a:spcBef>
                <a:spcPts val="0"/>
              </a:spcBef>
              <a:spcAft>
                <a:spcPts val="0"/>
              </a:spcAft>
              <a:buSzPts val="1800"/>
              <a:buChar char="●"/>
            </a:pPr>
            <a:r>
              <a:rPr lang="en"/>
              <a:t>Rotary Joint (Rotary Union) permits flow of air/fluid into and out of a rotating part</a:t>
            </a:r>
            <a:endParaRPr/>
          </a:p>
          <a:p>
            <a:pPr indent="-342900" lvl="0" marL="457200">
              <a:spcBef>
                <a:spcPts val="0"/>
              </a:spcBef>
              <a:spcAft>
                <a:spcPts val="0"/>
              </a:spcAft>
              <a:buSzPts val="1800"/>
              <a:buChar char="●"/>
            </a:pPr>
            <a:r>
              <a:rPr lang="en"/>
              <a:t>Use two stainless steel rotary joint rated for 300 psi (Air)</a:t>
            </a:r>
            <a:endParaRPr/>
          </a:p>
        </p:txBody>
      </p:sp>
      <p:pic>
        <p:nvPicPr>
          <p:cNvPr id="84" name="Shape 84"/>
          <p:cNvPicPr preferRelativeResize="0"/>
          <p:nvPr/>
        </p:nvPicPr>
        <p:blipFill>
          <a:blip r:embed="rId3">
            <a:alphaModFix/>
          </a:blip>
          <a:stretch>
            <a:fillRect/>
          </a:stretch>
        </p:blipFill>
        <p:spPr>
          <a:xfrm>
            <a:off x="6704575" y="2497425"/>
            <a:ext cx="1516050" cy="1334425"/>
          </a:xfrm>
          <a:prstGeom prst="rect">
            <a:avLst/>
          </a:prstGeom>
          <a:noFill/>
          <a:ln>
            <a:noFill/>
          </a:ln>
        </p:spPr>
      </p:pic>
      <p:sp>
        <p:nvSpPr>
          <p:cNvPr id="85" name="Shape 85"/>
          <p:cNvSpPr txBox="1"/>
          <p:nvPr/>
        </p:nvSpPr>
        <p:spPr>
          <a:xfrm>
            <a:off x="8392850" y="4386550"/>
            <a:ext cx="662100" cy="72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White</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 </a:t>
            </a:r>
            <a:endParaRPr sz="800"/>
          </a:p>
          <a:p>
            <a:pPr indent="0" lvl="0" marL="0">
              <a:spcBef>
                <a:spcPts val="0"/>
              </a:spcBef>
              <a:spcAft>
                <a:spcPts val="0"/>
              </a:spcAft>
              <a:buNone/>
            </a:pPr>
            <a:r>
              <a:rPr lang="en" sz="800"/>
              <a:t>Slide 4</a:t>
            </a:r>
            <a:endParaRPr sz="800"/>
          </a:p>
        </p:txBody>
      </p:sp>
      <p:sp>
        <p:nvSpPr>
          <p:cNvPr id="86" name="Shape 86"/>
          <p:cNvSpPr txBox="1"/>
          <p:nvPr/>
        </p:nvSpPr>
        <p:spPr>
          <a:xfrm>
            <a:off x="49448" y="3963425"/>
            <a:ext cx="2306400" cy="330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Rotary Joint</a:t>
            </a:r>
            <a:endParaRPr/>
          </a:p>
        </p:txBody>
      </p:sp>
      <p:sp>
        <p:nvSpPr>
          <p:cNvPr id="87" name="Shape 87"/>
          <p:cNvSpPr txBox="1"/>
          <p:nvPr/>
        </p:nvSpPr>
        <p:spPr>
          <a:xfrm>
            <a:off x="5957213" y="4010050"/>
            <a:ext cx="3120600" cy="19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Pneumatic connector and mandrel</a:t>
            </a:r>
            <a:endParaRPr/>
          </a:p>
        </p:txBody>
      </p:sp>
      <p:pic>
        <p:nvPicPr>
          <p:cNvPr id="88" name="Shape 88"/>
          <p:cNvPicPr preferRelativeResize="0"/>
          <p:nvPr/>
        </p:nvPicPr>
        <p:blipFill>
          <a:blip r:embed="rId4">
            <a:alphaModFix/>
          </a:blip>
          <a:stretch>
            <a:fillRect/>
          </a:stretch>
        </p:blipFill>
        <p:spPr>
          <a:xfrm>
            <a:off x="311700" y="2775089"/>
            <a:ext cx="1781900" cy="1122850"/>
          </a:xfrm>
          <a:prstGeom prst="rect">
            <a:avLst/>
          </a:prstGeom>
          <a:noFill/>
          <a:ln>
            <a:noFill/>
          </a:ln>
        </p:spPr>
      </p:pic>
      <p:pic>
        <p:nvPicPr>
          <p:cNvPr id="89" name="Shape 89"/>
          <p:cNvPicPr preferRelativeResize="0"/>
          <p:nvPr/>
        </p:nvPicPr>
        <p:blipFill>
          <a:blip r:embed="rId5">
            <a:alphaModFix/>
          </a:blip>
          <a:stretch>
            <a:fillRect/>
          </a:stretch>
        </p:blipFill>
        <p:spPr>
          <a:xfrm>
            <a:off x="2656338" y="2493563"/>
            <a:ext cx="3000375" cy="1685925"/>
          </a:xfrm>
          <a:prstGeom prst="rect">
            <a:avLst/>
          </a:prstGeom>
          <a:noFill/>
          <a:ln>
            <a:noFill/>
          </a:ln>
        </p:spPr>
      </p:pic>
      <p:sp>
        <p:nvSpPr>
          <p:cNvPr id="90" name="Shape 90"/>
          <p:cNvSpPr txBox="1"/>
          <p:nvPr/>
        </p:nvSpPr>
        <p:spPr>
          <a:xfrm>
            <a:off x="2829575" y="4188850"/>
            <a:ext cx="2499000" cy="245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One way flow illustration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Linear Design</a:t>
            </a:r>
            <a:endParaRPr/>
          </a:p>
        </p:txBody>
      </p:sp>
      <p:sp>
        <p:nvSpPr>
          <p:cNvPr id="96" name="Shape 9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Design should be able to scan a 300mm balloon or smaller with 70+mm of excess plastic on each side.</a:t>
            </a:r>
            <a:endParaRPr/>
          </a:p>
          <a:p>
            <a:pPr indent="-342900" lvl="0" marL="457200" rtl="0">
              <a:spcBef>
                <a:spcPts val="0"/>
              </a:spcBef>
              <a:spcAft>
                <a:spcPts val="0"/>
              </a:spcAft>
              <a:buSzPts val="1800"/>
              <a:buChar char="●"/>
            </a:pPr>
            <a:r>
              <a:rPr lang="en"/>
              <a:t>Therefore we chose the 600mm option</a:t>
            </a:r>
            <a:endParaRPr/>
          </a:p>
          <a:p>
            <a:pPr indent="0" lvl="0" marL="0">
              <a:spcBef>
                <a:spcPts val="1600"/>
              </a:spcBef>
              <a:spcAft>
                <a:spcPts val="1600"/>
              </a:spcAft>
              <a:buNone/>
            </a:pPr>
            <a:r>
              <a:t/>
            </a:r>
            <a:endParaRPr/>
          </a:p>
        </p:txBody>
      </p:sp>
      <p:pic>
        <p:nvPicPr>
          <p:cNvPr descr="Image result for newmark d slide" id="97" name="Shape 97"/>
          <p:cNvPicPr preferRelativeResize="0"/>
          <p:nvPr/>
        </p:nvPicPr>
        <p:blipFill>
          <a:blip r:embed="rId3">
            <a:alphaModFix/>
          </a:blip>
          <a:stretch>
            <a:fillRect/>
          </a:stretch>
        </p:blipFill>
        <p:spPr>
          <a:xfrm>
            <a:off x="4699750" y="2278400"/>
            <a:ext cx="4132550" cy="2290475"/>
          </a:xfrm>
          <a:prstGeom prst="rect">
            <a:avLst/>
          </a:prstGeom>
          <a:noFill/>
          <a:ln>
            <a:noFill/>
          </a:ln>
        </p:spPr>
      </p:pic>
      <p:graphicFrame>
        <p:nvGraphicFramePr>
          <p:cNvPr id="98" name="Shape 98"/>
          <p:cNvGraphicFramePr/>
          <p:nvPr/>
        </p:nvGraphicFramePr>
        <p:xfrm>
          <a:off x="372575" y="2278400"/>
          <a:ext cx="3000000" cy="3000000"/>
        </p:xfrm>
        <a:graphic>
          <a:graphicData uri="http://schemas.openxmlformats.org/drawingml/2006/table">
            <a:tbl>
              <a:tblPr>
                <a:noFill/>
                <a:tableStyleId>{7CD84510-69DD-4613-9AE6-7162EEB88958}</a:tableStyleId>
              </a:tblPr>
              <a:tblGrid>
                <a:gridCol w="1758775"/>
                <a:gridCol w="1758775"/>
              </a:tblGrid>
              <a:tr h="491675">
                <a:tc>
                  <a:txBody>
                    <a:bodyPr>
                      <a:noAutofit/>
                    </a:bodyPr>
                    <a:lstStyle/>
                    <a:p>
                      <a:pPr indent="0" lvl="0" marL="0">
                        <a:spcBef>
                          <a:spcPts val="0"/>
                        </a:spcBef>
                        <a:spcAft>
                          <a:spcPts val="0"/>
                        </a:spcAft>
                        <a:buNone/>
                      </a:pPr>
                      <a:r>
                        <a:rPr lang="en"/>
                        <a:t>Max Speed</a:t>
                      </a:r>
                      <a:endParaRPr/>
                    </a:p>
                  </a:txBody>
                  <a:tcPr marT="91425" marB="91425" marR="91425" marL="91425"/>
                </a:tc>
                <a:tc>
                  <a:txBody>
                    <a:bodyPr>
                      <a:noAutofit/>
                    </a:bodyPr>
                    <a:lstStyle/>
                    <a:p>
                      <a:pPr indent="0" lvl="0" marL="0">
                        <a:spcBef>
                          <a:spcPts val="0"/>
                        </a:spcBef>
                        <a:spcAft>
                          <a:spcPts val="0"/>
                        </a:spcAft>
                        <a:buNone/>
                      </a:pPr>
                      <a:r>
                        <a:rPr lang="en"/>
                        <a:t>100 mm/sec</a:t>
                      </a:r>
                      <a:endParaRPr/>
                    </a:p>
                  </a:txBody>
                  <a:tcPr marT="91425" marB="91425" marR="91425" marL="91425"/>
                </a:tc>
              </a:tr>
              <a:tr h="491675">
                <a:tc>
                  <a:txBody>
                    <a:bodyPr>
                      <a:noAutofit/>
                    </a:bodyPr>
                    <a:lstStyle/>
                    <a:p>
                      <a:pPr indent="0" lvl="0" marL="0">
                        <a:spcBef>
                          <a:spcPts val="0"/>
                        </a:spcBef>
                        <a:spcAft>
                          <a:spcPts val="0"/>
                        </a:spcAft>
                        <a:buNone/>
                      </a:pPr>
                      <a:r>
                        <a:rPr lang="en"/>
                        <a:t>Max Load Capacity</a:t>
                      </a:r>
                      <a:endParaRPr/>
                    </a:p>
                  </a:txBody>
                  <a:tcPr marT="91425" marB="91425" marR="91425" marL="91425"/>
                </a:tc>
                <a:tc>
                  <a:txBody>
                    <a:bodyPr>
                      <a:noAutofit/>
                    </a:bodyPr>
                    <a:lstStyle/>
                    <a:p>
                      <a:pPr indent="0" lvl="0" marL="0">
                        <a:spcBef>
                          <a:spcPts val="0"/>
                        </a:spcBef>
                        <a:spcAft>
                          <a:spcPts val="0"/>
                        </a:spcAft>
                        <a:buNone/>
                      </a:pPr>
                      <a:r>
                        <a:rPr lang="en"/>
                        <a:t>150 lbs.</a:t>
                      </a:r>
                      <a:endParaRPr/>
                    </a:p>
                  </a:txBody>
                  <a:tcPr marT="91425" marB="91425" marR="91425" marL="91425"/>
                </a:tc>
              </a:tr>
              <a:tr h="491675">
                <a:tc>
                  <a:txBody>
                    <a:bodyPr>
                      <a:noAutofit/>
                    </a:bodyPr>
                    <a:lstStyle/>
                    <a:p>
                      <a:pPr indent="0" lvl="0" marL="0">
                        <a:spcBef>
                          <a:spcPts val="0"/>
                        </a:spcBef>
                        <a:spcAft>
                          <a:spcPts val="0"/>
                        </a:spcAft>
                        <a:buNone/>
                      </a:pPr>
                      <a:r>
                        <a:rPr lang="en"/>
                        <a:t>Travel Range</a:t>
                      </a:r>
                      <a:endParaRPr/>
                    </a:p>
                  </a:txBody>
                  <a:tcPr marT="91425" marB="91425" marR="91425" marL="91425"/>
                </a:tc>
                <a:tc>
                  <a:txBody>
                    <a:bodyPr>
                      <a:noAutofit/>
                    </a:bodyPr>
                    <a:lstStyle/>
                    <a:p>
                      <a:pPr indent="0" lvl="0" marL="0">
                        <a:spcBef>
                          <a:spcPts val="0"/>
                        </a:spcBef>
                        <a:spcAft>
                          <a:spcPts val="0"/>
                        </a:spcAft>
                        <a:buNone/>
                      </a:pPr>
                      <a:r>
                        <a:rPr lang="en"/>
                        <a:t>600mm</a:t>
                      </a:r>
                      <a:endParaRPr/>
                    </a:p>
                  </a:txBody>
                  <a:tcPr marT="91425" marB="91425" marR="91425" marL="91425"/>
                </a:tc>
              </a:tr>
              <a:tr h="491675">
                <a:tc>
                  <a:txBody>
                    <a:bodyPr>
                      <a:noAutofit/>
                    </a:bodyPr>
                    <a:lstStyle/>
                    <a:p>
                      <a:pPr indent="0" lvl="0" marL="0">
                        <a:spcBef>
                          <a:spcPts val="0"/>
                        </a:spcBef>
                        <a:spcAft>
                          <a:spcPts val="0"/>
                        </a:spcAft>
                        <a:buNone/>
                      </a:pPr>
                      <a:r>
                        <a:rPr lang="en"/>
                        <a:t>Stage Weight</a:t>
                      </a:r>
                      <a:endParaRPr/>
                    </a:p>
                  </a:txBody>
                  <a:tcPr marT="91425" marB="91425" marR="91425" marL="91425"/>
                </a:tc>
                <a:tc>
                  <a:txBody>
                    <a:bodyPr>
                      <a:noAutofit/>
                    </a:bodyPr>
                    <a:lstStyle/>
                    <a:p>
                      <a:pPr indent="0" lvl="0" marL="0">
                        <a:spcBef>
                          <a:spcPts val="0"/>
                        </a:spcBef>
                        <a:spcAft>
                          <a:spcPts val="0"/>
                        </a:spcAft>
                        <a:buNone/>
                      </a:pPr>
                      <a:r>
                        <a:rPr lang="en"/>
                        <a:t>15.5 lbs. </a:t>
                      </a:r>
                      <a:endParaRPr/>
                    </a:p>
                  </a:txBody>
                  <a:tcPr marT="91425" marB="91425" marR="91425" marL="91425"/>
                </a:tc>
              </a:tr>
              <a:tr h="491675">
                <a:tc>
                  <a:txBody>
                    <a:bodyPr>
                      <a:noAutofit/>
                    </a:bodyPr>
                    <a:lstStyle/>
                    <a:p>
                      <a:pPr indent="0" lvl="0" marL="0">
                        <a:spcBef>
                          <a:spcPts val="0"/>
                        </a:spcBef>
                        <a:spcAft>
                          <a:spcPts val="0"/>
                        </a:spcAft>
                        <a:buNone/>
                      </a:pPr>
                      <a:r>
                        <a:rPr lang="en"/>
                        <a:t>Material</a:t>
                      </a:r>
                      <a:endParaRPr/>
                    </a:p>
                  </a:txBody>
                  <a:tcPr marT="91425" marB="91425" marR="91425" marL="91425"/>
                </a:tc>
                <a:tc>
                  <a:txBody>
                    <a:bodyPr>
                      <a:noAutofit/>
                    </a:bodyPr>
                    <a:lstStyle/>
                    <a:p>
                      <a:pPr indent="0" lvl="0" marL="0" rtl="0">
                        <a:spcBef>
                          <a:spcPts val="0"/>
                        </a:spcBef>
                        <a:spcAft>
                          <a:spcPts val="0"/>
                        </a:spcAft>
                        <a:buNone/>
                      </a:pPr>
                      <a:r>
                        <a:rPr lang="en"/>
                        <a:t>Aluminum alloy</a:t>
                      </a:r>
                      <a:endParaRPr/>
                    </a:p>
                  </a:txBody>
                  <a:tcPr marT="91425" marB="91425" marR="91425" marL="91425"/>
                </a:tc>
              </a:tr>
            </a:tbl>
          </a:graphicData>
        </a:graphic>
      </p:graphicFrame>
      <p:sp>
        <p:nvSpPr>
          <p:cNvPr id="99" name="Shape 99"/>
          <p:cNvSpPr txBox="1"/>
          <p:nvPr/>
        </p:nvSpPr>
        <p:spPr>
          <a:xfrm>
            <a:off x="8320375" y="4457700"/>
            <a:ext cx="823500" cy="64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Stevenson</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Slie 5</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Pressure Input Design</a:t>
            </a:r>
            <a:endParaRPr/>
          </a:p>
        </p:txBody>
      </p:sp>
      <p:sp>
        <p:nvSpPr>
          <p:cNvPr id="105" name="Shape 10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Air compressor valve</a:t>
            </a:r>
            <a:endParaRPr/>
          </a:p>
          <a:p>
            <a:pPr indent="-342900" lvl="0" marL="457200" rtl="0">
              <a:spcBef>
                <a:spcPts val="1600"/>
              </a:spcBef>
              <a:spcAft>
                <a:spcPts val="0"/>
              </a:spcAft>
              <a:buSzPts val="1800"/>
              <a:buChar char="●"/>
            </a:pPr>
            <a:r>
              <a:rPr lang="en"/>
              <a:t>Gas service: Argon, Helium, Nitrogen</a:t>
            </a:r>
            <a:endParaRPr/>
          </a:p>
          <a:p>
            <a:pPr indent="-342900" lvl="0" marL="457200" rtl="0">
              <a:spcBef>
                <a:spcPts val="0"/>
              </a:spcBef>
              <a:spcAft>
                <a:spcPts val="0"/>
              </a:spcAft>
              <a:buSzPts val="1800"/>
              <a:buChar char="●"/>
            </a:pPr>
            <a:r>
              <a:rPr lang="en"/>
              <a:t>Max Inlet Pressure: 3000 psi</a:t>
            </a:r>
            <a:endParaRPr/>
          </a:p>
          <a:p>
            <a:pPr indent="-342900" lvl="0" marL="457200">
              <a:spcBef>
                <a:spcPts val="0"/>
              </a:spcBef>
              <a:spcAft>
                <a:spcPts val="0"/>
              </a:spcAft>
              <a:buSzPts val="1800"/>
              <a:buChar char="●"/>
            </a:pPr>
            <a:r>
              <a:rPr lang="en"/>
              <a:t>Delivery Pressure Range: 500 psi</a:t>
            </a:r>
            <a:endParaRPr/>
          </a:p>
          <a:p>
            <a:pPr indent="0" lvl="0" marL="0">
              <a:spcBef>
                <a:spcPts val="1600"/>
              </a:spcBef>
              <a:spcAft>
                <a:spcPts val="1600"/>
              </a:spcAft>
              <a:buNone/>
            </a:pPr>
            <a:r>
              <a:t/>
            </a:r>
            <a:endParaRPr/>
          </a:p>
        </p:txBody>
      </p:sp>
      <p:pic>
        <p:nvPicPr>
          <p:cNvPr id="106" name="Shape 106"/>
          <p:cNvPicPr preferRelativeResize="0"/>
          <p:nvPr/>
        </p:nvPicPr>
        <p:blipFill>
          <a:blip r:embed="rId3">
            <a:alphaModFix/>
          </a:blip>
          <a:stretch>
            <a:fillRect/>
          </a:stretch>
        </p:blipFill>
        <p:spPr>
          <a:xfrm>
            <a:off x="4706450" y="1152463"/>
            <a:ext cx="4286250" cy="3590925"/>
          </a:xfrm>
          <a:prstGeom prst="rect">
            <a:avLst/>
          </a:prstGeom>
          <a:noFill/>
          <a:ln>
            <a:noFill/>
          </a:ln>
        </p:spPr>
      </p:pic>
      <p:sp>
        <p:nvSpPr>
          <p:cNvPr id="107" name="Shape 107"/>
          <p:cNvSpPr txBox="1"/>
          <p:nvPr/>
        </p:nvSpPr>
        <p:spPr>
          <a:xfrm>
            <a:off x="8433425" y="4493850"/>
            <a:ext cx="710700" cy="64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Peters</a:t>
            </a:r>
            <a:endParaRPr sz="800"/>
          </a:p>
          <a:p>
            <a:pPr indent="0" lvl="0" marL="0">
              <a:spcBef>
                <a:spcPts val="0"/>
              </a:spcBef>
              <a:spcAft>
                <a:spcPts val="0"/>
              </a:spcAft>
              <a:buNone/>
            </a:pPr>
            <a:r>
              <a:rPr lang="en" sz="800"/>
              <a:t>11/6/17</a:t>
            </a:r>
            <a:endParaRPr sz="800"/>
          </a:p>
          <a:p>
            <a:pPr indent="0" lvl="0" marL="0">
              <a:spcBef>
                <a:spcPts val="0"/>
              </a:spcBef>
              <a:spcAft>
                <a:spcPts val="0"/>
              </a:spcAft>
              <a:buNone/>
            </a:pPr>
            <a:r>
              <a:rPr lang="en" sz="800"/>
              <a:t>POBA</a:t>
            </a:r>
            <a:endParaRPr sz="800"/>
          </a:p>
          <a:p>
            <a:pPr indent="0" lvl="0" marL="0">
              <a:spcBef>
                <a:spcPts val="0"/>
              </a:spcBef>
              <a:spcAft>
                <a:spcPts val="0"/>
              </a:spcAft>
              <a:buNone/>
            </a:pPr>
            <a:r>
              <a:rPr lang="en" sz="800"/>
              <a:t>Slide 6</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Camera Design </a:t>
            </a:r>
            <a:endParaRPr/>
          </a:p>
        </p:txBody>
      </p:sp>
      <p:sp>
        <p:nvSpPr>
          <p:cNvPr id="113" name="Shape 113"/>
          <p:cNvSpPr txBox="1"/>
          <p:nvPr/>
        </p:nvSpPr>
        <p:spPr>
          <a:xfrm>
            <a:off x="331575" y="1164725"/>
            <a:ext cx="3587700" cy="36981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Manufactured by Edmund Optics.</a:t>
            </a:r>
            <a:endParaRPr/>
          </a:p>
          <a:p>
            <a:pPr indent="0" lvl="0" marL="0" rtl="0">
              <a:spcBef>
                <a:spcPts val="0"/>
              </a:spcBef>
              <a:spcAft>
                <a:spcPts val="0"/>
              </a:spcAft>
              <a:buNone/>
            </a:pPr>
            <a:r>
              <a:t/>
            </a:r>
            <a:endParaRPr/>
          </a:p>
          <a:p>
            <a:pPr indent="-317500" lvl="0" marL="457200" rtl="0">
              <a:spcBef>
                <a:spcPts val="0"/>
              </a:spcBef>
              <a:spcAft>
                <a:spcPts val="0"/>
              </a:spcAft>
              <a:buSzPts val="1400"/>
              <a:buChar char="●"/>
            </a:pPr>
            <a:r>
              <a:rPr lang="en">
                <a:solidFill>
                  <a:srgbClr val="333333"/>
                </a:solidFill>
                <a:highlight>
                  <a:srgbClr val="FFFFFF"/>
                </a:highlight>
              </a:rPr>
              <a:t>lightweight, compact.</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Ideal for integration into machine vision systems.</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Including a 16MB image buffer.</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LED status indicators.</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These USB 3.0 cameras include capture software and SDK.</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Mount available.</a:t>
            </a:r>
            <a:endParaRPr>
              <a:solidFill>
                <a:srgbClr val="333333"/>
              </a:solidFill>
              <a:highlight>
                <a:srgbClr val="FFFFFF"/>
              </a:highlight>
            </a:endParaRPr>
          </a:p>
        </p:txBody>
      </p:sp>
      <p:sp>
        <p:nvSpPr>
          <p:cNvPr id="114" name="Shape 114"/>
          <p:cNvSpPr txBox="1"/>
          <p:nvPr/>
        </p:nvSpPr>
        <p:spPr>
          <a:xfrm>
            <a:off x="4946000" y="3692100"/>
            <a:ext cx="3111600" cy="28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115" name="Shape 115"/>
          <p:cNvPicPr preferRelativeResize="0"/>
          <p:nvPr/>
        </p:nvPicPr>
        <p:blipFill>
          <a:blip r:embed="rId3">
            <a:alphaModFix/>
          </a:blip>
          <a:stretch>
            <a:fillRect/>
          </a:stretch>
        </p:blipFill>
        <p:spPr>
          <a:xfrm>
            <a:off x="5285975" y="-78375"/>
            <a:ext cx="2431650" cy="1891275"/>
          </a:xfrm>
          <a:prstGeom prst="rect">
            <a:avLst/>
          </a:prstGeom>
          <a:noFill/>
          <a:ln>
            <a:noFill/>
          </a:ln>
        </p:spPr>
      </p:pic>
      <p:sp>
        <p:nvSpPr>
          <p:cNvPr id="116" name="Shape 116"/>
          <p:cNvSpPr txBox="1"/>
          <p:nvPr/>
        </p:nvSpPr>
        <p:spPr>
          <a:xfrm>
            <a:off x="4882250" y="1392088"/>
            <a:ext cx="3239100" cy="36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BFLY-U3-23S6C-C USB 3.0 Blackfly®</a:t>
            </a:r>
            <a:endParaRPr/>
          </a:p>
        </p:txBody>
      </p:sp>
      <p:graphicFrame>
        <p:nvGraphicFramePr>
          <p:cNvPr id="117" name="Shape 117"/>
          <p:cNvGraphicFramePr/>
          <p:nvPr/>
        </p:nvGraphicFramePr>
        <p:xfrm>
          <a:off x="4679500" y="1952588"/>
          <a:ext cx="3000000" cy="3000000"/>
        </p:xfrm>
        <a:graphic>
          <a:graphicData uri="http://schemas.openxmlformats.org/drawingml/2006/table">
            <a:tbl>
              <a:tblPr>
                <a:noFill/>
                <a:tableStyleId>{7CD84510-69DD-4613-9AE6-7162EEB88958}</a:tableStyleId>
              </a:tblPr>
              <a:tblGrid>
                <a:gridCol w="1502200"/>
                <a:gridCol w="2142375"/>
              </a:tblGrid>
              <a:tr h="322600">
                <a:tc>
                  <a:txBody>
                    <a:bodyPr>
                      <a:noAutofit/>
                    </a:bodyPr>
                    <a:lstStyle/>
                    <a:p>
                      <a:pPr indent="0" lvl="0" marL="0" rtl="0">
                        <a:spcBef>
                          <a:spcPts val="0"/>
                        </a:spcBef>
                        <a:spcAft>
                          <a:spcPts val="0"/>
                        </a:spcAft>
                        <a:buNone/>
                      </a:pPr>
                      <a:r>
                        <a:rPr b="1" lang="en" sz="1000"/>
                        <a:t>Mega Pixels</a:t>
                      </a:r>
                      <a:endParaRPr b="1" sz="1000"/>
                    </a:p>
                  </a:txBody>
                  <a:tcPr marT="91425" marB="91425" marR="91425" marL="91425"/>
                </a:tc>
                <a:tc>
                  <a:txBody>
                    <a:bodyPr>
                      <a:noAutofit/>
                    </a:bodyPr>
                    <a:lstStyle/>
                    <a:p>
                      <a:pPr indent="0" lvl="0" marL="0" rtl="0">
                        <a:spcBef>
                          <a:spcPts val="0"/>
                        </a:spcBef>
                        <a:spcAft>
                          <a:spcPts val="0"/>
                        </a:spcAft>
                        <a:buNone/>
                      </a:pPr>
                      <a:r>
                        <a:rPr lang="en" sz="1000"/>
                        <a:t>2.3</a:t>
                      </a:r>
                      <a:endParaRPr sz="1000"/>
                    </a:p>
                  </a:txBody>
                  <a:tcPr marT="91425" marB="91425" marR="91425" marL="91425"/>
                </a:tc>
              </a:tr>
              <a:tr h="322600">
                <a:tc>
                  <a:txBody>
                    <a:bodyPr>
                      <a:noAutofit/>
                    </a:bodyPr>
                    <a:lstStyle/>
                    <a:p>
                      <a:pPr indent="0" lvl="0" marL="0" rtl="0">
                        <a:spcBef>
                          <a:spcPts val="0"/>
                        </a:spcBef>
                        <a:spcAft>
                          <a:spcPts val="0"/>
                        </a:spcAft>
                        <a:buNone/>
                      </a:pPr>
                      <a:r>
                        <a:rPr b="1" lang="en" sz="1000"/>
                        <a:t>Type</a:t>
                      </a:r>
                      <a:endParaRPr b="1" sz="1000"/>
                    </a:p>
                  </a:txBody>
                  <a:tcPr marT="91425" marB="91425" marR="91425" marL="91425"/>
                </a:tc>
                <a:tc>
                  <a:txBody>
                    <a:bodyPr>
                      <a:noAutofit/>
                    </a:bodyPr>
                    <a:lstStyle/>
                    <a:p>
                      <a:pPr indent="0" lvl="0" marL="0" rtl="0">
                        <a:spcBef>
                          <a:spcPts val="0"/>
                        </a:spcBef>
                        <a:spcAft>
                          <a:spcPts val="0"/>
                        </a:spcAft>
                        <a:buNone/>
                      </a:pPr>
                      <a:r>
                        <a:rPr lang="en" sz="1000"/>
                        <a:t>Colored Camera</a:t>
                      </a:r>
                      <a:endParaRPr sz="1000"/>
                    </a:p>
                  </a:txBody>
                  <a:tcPr marT="91425" marB="91425" marR="91425" marL="91425"/>
                </a:tc>
              </a:tr>
              <a:tr h="322600">
                <a:tc>
                  <a:txBody>
                    <a:bodyPr>
                      <a:noAutofit/>
                    </a:bodyPr>
                    <a:lstStyle/>
                    <a:p>
                      <a:pPr indent="0" lvl="0" marL="0" rtl="0">
                        <a:spcBef>
                          <a:spcPts val="0"/>
                        </a:spcBef>
                        <a:spcAft>
                          <a:spcPts val="0"/>
                        </a:spcAft>
                        <a:buNone/>
                      </a:pPr>
                      <a:r>
                        <a:rPr b="1" lang="en" sz="1000"/>
                        <a:t>Frames Per Second</a:t>
                      </a:r>
                      <a:endParaRPr b="1" sz="1000"/>
                    </a:p>
                  </a:txBody>
                  <a:tcPr marT="91425" marB="91425" marR="91425" marL="91425"/>
                </a:tc>
                <a:tc>
                  <a:txBody>
                    <a:bodyPr>
                      <a:noAutofit/>
                    </a:bodyPr>
                    <a:lstStyle/>
                    <a:p>
                      <a:pPr indent="0" lvl="0" marL="0" rtl="0">
                        <a:spcBef>
                          <a:spcPts val="0"/>
                        </a:spcBef>
                        <a:spcAft>
                          <a:spcPts val="0"/>
                        </a:spcAft>
                        <a:buNone/>
                      </a:pPr>
                      <a:r>
                        <a:rPr lang="en" sz="1000"/>
                        <a:t>41 fps</a:t>
                      </a:r>
                      <a:endParaRPr sz="1000"/>
                    </a:p>
                  </a:txBody>
                  <a:tcPr marT="91425" marB="91425" marR="91425" marL="91425"/>
                </a:tc>
              </a:tr>
              <a:tr h="487575">
                <a:tc>
                  <a:txBody>
                    <a:bodyPr>
                      <a:noAutofit/>
                    </a:bodyPr>
                    <a:lstStyle/>
                    <a:p>
                      <a:pPr indent="0" lvl="0" marL="0" marR="139700" rtl="0">
                        <a:lnSpc>
                          <a:spcPct val="115000"/>
                        </a:lnSpc>
                        <a:spcBef>
                          <a:spcPts val="0"/>
                        </a:spcBef>
                        <a:spcAft>
                          <a:spcPts val="0"/>
                        </a:spcAft>
                        <a:buNone/>
                      </a:pPr>
                      <a:r>
                        <a:rPr b="1" lang="en" sz="1000">
                          <a:solidFill>
                            <a:srgbClr val="333333"/>
                          </a:solidFill>
                          <a:highlight>
                            <a:srgbClr val="FFFFFF"/>
                          </a:highlight>
                        </a:rPr>
                        <a:t>Memory</a:t>
                      </a:r>
                      <a:endParaRPr b="1" sz="1000">
                        <a:solidFill>
                          <a:srgbClr val="333333"/>
                        </a:solidFill>
                        <a:highlight>
                          <a:srgbClr val="FFFFFF"/>
                        </a:highlight>
                      </a:endParaRPr>
                    </a:p>
                    <a:p>
                      <a:pPr indent="0" lvl="0" marL="0" rtl="0">
                        <a:spcBef>
                          <a:spcPts val="0"/>
                        </a:spcBef>
                        <a:spcAft>
                          <a:spcPts val="0"/>
                        </a:spcAft>
                        <a:buNone/>
                      </a:pPr>
                      <a:r>
                        <a:t/>
                      </a:r>
                      <a:endParaRPr b="1" sz="1000"/>
                    </a:p>
                  </a:txBody>
                  <a:tcPr marT="91425" marB="91425" marR="91425" marL="91425"/>
                </a:tc>
                <a:tc>
                  <a:txBody>
                    <a:bodyPr>
                      <a:noAutofit/>
                    </a:bodyPr>
                    <a:lstStyle/>
                    <a:p>
                      <a:pPr indent="0" lvl="0" marL="0" marR="139700" rtl="0">
                        <a:lnSpc>
                          <a:spcPct val="115000"/>
                        </a:lnSpc>
                        <a:spcBef>
                          <a:spcPts val="0"/>
                        </a:spcBef>
                        <a:spcAft>
                          <a:spcPts val="0"/>
                        </a:spcAft>
                        <a:buNone/>
                      </a:pPr>
                      <a:r>
                        <a:rPr lang="en" sz="1000">
                          <a:solidFill>
                            <a:srgbClr val="333333"/>
                          </a:solidFill>
                          <a:highlight>
                            <a:srgbClr val="FFFFFF"/>
                          </a:highlight>
                        </a:rPr>
                        <a:t>1 MB nonvolatile Flash memory</a:t>
                      </a:r>
                      <a:endParaRPr sz="1000"/>
                    </a:p>
                  </a:txBody>
                  <a:tcPr marT="91425" marB="91425" marR="91425" marL="91425"/>
                </a:tc>
              </a:tr>
              <a:tr h="367900">
                <a:tc>
                  <a:txBody>
                    <a:bodyPr>
                      <a:noAutofit/>
                    </a:bodyPr>
                    <a:lstStyle/>
                    <a:p>
                      <a:pPr indent="0" lvl="0" marL="0" marR="139700" rtl="0">
                        <a:lnSpc>
                          <a:spcPct val="115000"/>
                        </a:lnSpc>
                        <a:spcBef>
                          <a:spcPts val="0"/>
                        </a:spcBef>
                        <a:spcAft>
                          <a:spcPts val="0"/>
                        </a:spcAft>
                        <a:buNone/>
                      </a:pPr>
                      <a:r>
                        <a:rPr b="1" lang="en" sz="1000">
                          <a:solidFill>
                            <a:srgbClr val="333333"/>
                          </a:solidFill>
                          <a:highlight>
                            <a:srgbClr val="FFFFFF"/>
                          </a:highlight>
                        </a:rPr>
                        <a:t>Dimensions</a:t>
                      </a:r>
                      <a:endParaRPr b="1" sz="1000">
                        <a:solidFill>
                          <a:srgbClr val="333333"/>
                        </a:solidFill>
                        <a:highlight>
                          <a:srgbClr val="FFFFFF"/>
                        </a:highlight>
                      </a:endParaRPr>
                    </a:p>
                  </a:txBody>
                  <a:tcPr marT="91425" marB="91425" marR="91425" marL="91425"/>
                </a:tc>
                <a:tc>
                  <a:txBody>
                    <a:bodyPr>
                      <a:noAutofit/>
                    </a:bodyPr>
                    <a:lstStyle/>
                    <a:p>
                      <a:pPr indent="0" lvl="0" marL="0" marR="139700" rtl="0">
                        <a:lnSpc>
                          <a:spcPct val="115000"/>
                        </a:lnSpc>
                        <a:spcBef>
                          <a:spcPts val="0"/>
                        </a:spcBef>
                        <a:spcAft>
                          <a:spcPts val="0"/>
                        </a:spcAft>
                        <a:buNone/>
                      </a:pPr>
                      <a:r>
                        <a:rPr lang="en" sz="1000">
                          <a:solidFill>
                            <a:srgbClr val="333333"/>
                          </a:solidFill>
                          <a:highlight>
                            <a:srgbClr val="FFFFFF"/>
                          </a:highlight>
                        </a:rPr>
                        <a:t>29 x 29 x 30 mm </a:t>
                      </a:r>
                      <a:endParaRPr sz="1000">
                        <a:solidFill>
                          <a:srgbClr val="333333"/>
                        </a:solidFill>
                        <a:highlight>
                          <a:srgbClr val="FFFFFF"/>
                        </a:highlight>
                      </a:endParaRPr>
                    </a:p>
                  </a:txBody>
                  <a:tcPr marT="91425" marB="91425" marR="91425" marL="91425"/>
                </a:tc>
              </a:tr>
              <a:tr h="469250">
                <a:tc>
                  <a:txBody>
                    <a:bodyPr>
                      <a:noAutofit/>
                    </a:bodyPr>
                    <a:lstStyle/>
                    <a:p>
                      <a:pPr indent="0" lvl="0" marL="0" rtl="0">
                        <a:spcBef>
                          <a:spcPts val="0"/>
                        </a:spcBef>
                        <a:spcAft>
                          <a:spcPts val="0"/>
                        </a:spcAft>
                        <a:buNone/>
                      </a:pPr>
                      <a:r>
                        <a:rPr b="1" lang="en" sz="1000"/>
                        <a:t>Type of Sensor</a:t>
                      </a:r>
                      <a:endParaRPr b="1" sz="1000"/>
                    </a:p>
                  </a:txBody>
                  <a:tcPr marT="91425" marB="91425" marR="91425" marL="91425"/>
                </a:tc>
                <a:tc>
                  <a:txBody>
                    <a:bodyPr>
                      <a:noAutofit/>
                    </a:bodyPr>
                    <a:lstStyle/>
                    <a:p>
                      <a:pPr indent="0" lvl="0" marL="0" rtl="0">
                        <a:spcBef>
                          <a:spcPts val="0"/>
                        </a:spcBef>
                        <a:spcAft>
                          <a:spcPts val="0"/>
                        </a:spcAft>
                        <a:buNone/>
                      </a:pPr>
                      <a:r>
                        <a:t/>
                      </a:r>
                      <a:endParaRPr sz="1000"/>
                    </a:p>
                    <a:p>
                      <a:pPr indent="0" lvl="0" marL="0" rtl="0">
                        <a:spcBef>
                          <a:spcPts val="0"/>
                        </a:spcBef>
                        <a:spcAft>
                          <a:spcPts val="0"/>
                        </a:spcAft>
                        <a:buNone/>
                      </a:pPr>
                      <a:r>
                        <a:rPr lang="en" sz="1000">
                          <a:solidFill>
                            <a:srgbClr val="333333"/>
                          </a:solidFill>
                          <a:highlight>
                            <a:srgbClr val="FFFFFF"/>
                          </a:highlight>
                        </a:rPr>
                        <a:t>Progressive Scan CMOS</a:t>
                      </a:r>
                      <a:endParaRPr sz="1000"/>
                    </a:p>
                  </a:txBody>
                  <a:tcPr marT="91425" marB="91425" marR="91425" marL="91425"/>
                </a:tc>
              </a:tr>
              <a:tr h="322600">
                <a:tc>
                  <a:txBody>
                    <a:bodyPr>
                      <a:noAutofit/>
                    </a:bodyPr>
                    <a:lstStyle/>
                    <a:p>
                      <a:pPr indent="0" lvl="0" marL="0" rtl="0">
                        <a:spcBef>
                          <a:spcPts val="0"/>
                        </a:spcBef>
                        <a:spcAft>
                          <a:spcPts val="0"/>
                        </a:spcAft>
                        <a:buNone/>
                      </a:pPr>
                      <a:r>
                        <a:rPr b="1" lang="en" sz="1000">
                          <a:solidFill>
                            <a:schemeClr val="dk1"/>
                          </a:solidFill>
                        </a:rPr>
                        <a:t>Weight </a:t>
                      </a:r>
                      <a:endParaRPr b="1" sz="1000"/>
                    </a:p>
                  </a:txBody>
                  <a:tcPr marT="91425" marB="91425" marR="91425" marL="91425"/>
                </a:tc>
                <a:tc>
                  <a:txBody>
                    <a:bodyPr>
                      <a:noAutofit/>
                    </a:bodyPr>
                    <a:lstStyle/>
                    <a:p>
                      <a:pPr indent="0" lvl="0" marL="0" rtl="0">
                        <a:spcBef>
                          <a:spcPts val="0"/>
                        </a:spcBef>
                        <a:spcAft>
                          <a:spcPts val="0"/>
                        </a:spcAft>
                        <a:buNone/>
                      </a:pPr>
                      <a:r>
                        <a:rPr lang="en" sz="1000"/>
                        <a:t>36g</a:t>
                      </a:r>
                      <a:endParaRPr sz="1000"/>
                    </a:p>
                  </a:txBody>
                  <a:tcPr marT="91425" marB="91425" marR="91425" marL="91425"/>
                </a:tc>
              </a:tr>
              <a:tr h="469250">
                <a:tc>
                  <a:txBody>
                    <a:bodyPr>
                      <a:noAutofit/>
                    </a:bodyPr>
                    <a:lstStyle/>
                    <a:p>
                      <a:pPr indent="0" lvl="0" marL="0" rtl="0">
                        <a:spcBef>
                          <a:spcPts val="0"/>
                        </a:spcBef>
                        <a:spcAft>
                          <a:spcPts val="0"/>
                        </a:spcAft>
                        <a:buNone/>
                      </a:pPr>
                      <a:r>
                        <a:rPr b="1" lang="en" sz="1000">
                          <a:solidFill>
                            <a:schemeClr val="dk1"/>
                          </a:solidFill>
                        </a:rPr>
                        <a:t>Transfer Speed (Mbit/s)</a:t>
                      </a:r>
                      <a:endParaRPr b="1" sz="1000">
                        <a:solidFill>
                          <a:schemeClr val="dk1"/>
                        </a:solidFill>
                      </a:endParaRPr>
                    </a:p>
                  </a:txBody>
                  <a:tcPr marT="91425" marB="91425" marR="91425" marL="91425"/>
                </a:tc>
                <a:tc>
                  <a:txBody>
                    <a:bodyPr>
                      <a:noAutofit/>
                    </a:bodyPr>
                    <a:lstStyle/>
                    <a:p>
                      <a:pPr indent="0" lvl="0" marL="0" rtl="0">
                        <a:spcBef>
                          <a:spcPts val="0"/>
                        </a:spcBef>
                        <a:spcAft>
                          <a:spcPts val="0"/>
                        </a:spcAft>
                        <a:buNone/>
                      </a:pPr>
                      <a:r>
                        <a:rPr lang="en" sz="1000"/>
                        <a:t>5000</a:t>
                      </a:r>
                      <a:endParaRPr sz="1000"/>
                    </a:p>
                  </a:txBody>
                  <a:tcPr marT="91425" marB="91425" marR="91425" marL="91425"/>
                </a:tc>
              </a:tr>
            </a:tbl>
          </a:graphicData>
        </a:graphic>
      </p:graphicFrame>
      <p:sp>
        <p:nvSpPr>
          <p:cNvPr id="118" name="Shape 118"/>
          <p:cNvSpPr txBox="1"/>
          <p:nvPr/>
        </p:nvSpPr>
        <p:spPr>
          <a:xfrm>
            <a:off x="5521258" y="1812925"/>
            <a:ext cx="1961100" cy="321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t>Camera Specifications</a:t>
            </a:r>
            <a:br>
              <a:rPr lang="en"/>
            </a:br>
            <a:endParaRPr/>
          </a:p>
        </p:txBody>
      </p:sp>
      <p:sp>
        <p:nvSpPr>
          <p:cNvPr id="119" name="Shape 119"/>
          <p:cNvSpPr txBox="1"/>
          <p:nvPr/>
        </p:nvSpPr>
        <p:spPr>
          <a:xfrm>
            <a:off x="8528225" y="4065175"/>
            <a:ext cx="662400" cy="1034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1"/>
                </a:solidFill>
              </a:rPr>
              <a:t>Pooler</a:t>
            </a:r>
            <a:endParaRPr sz="800">
              <a:solidFill>
                <a:schemeClr val="dk1"/>
              </a:solidFill>
            </a:endParaRPr>
          </a:p>
          <a:p>
            <a:pPr indent="0" lvl="0" marL="0" rtl="0">
              <a:spcBef>
                <a:spcPts val="0"/>
              </a:spcBef>
              <a:spcAft>
                <a:spcPts val="0"/>
              </a:spcAft>
              <a:buNone/>
            </a:pPr>
            <a:r>
              <a:rPr lang="en" sz="800">
                <a:solidFill>
                  <a:schemeClr val="dk1"/>
                </a:solidFill>
              </a:rPr>
              <a:t>11/5/17</a:t>
            </a:r>
            <a:endParaRPr sz="800">
              <a:solidFill>
                <a:schemeClr val="dk1"/>
              </a:solidFill>
            </a:endParaRPr>
          </a:p>
          <a:p>
            <a:pPr indent="0" lvl="0" marL="0" rtl="0">
              <a:spcBef>
                <a:spcPts val="0"/>
              </a:spcBef>
              <a:spcAft>
                <a:spcPts val="0"/>
              </a:spcAft>
              <a:buNone/>
            </a:pPr>
            <a:r>
              <a:rPr lang="en" sz="800">
                <a:solidFill>
                  <a:schemeClr val="dk1"/>
                </a:solidFill>
              </a:rPr>
              <a:t>POBA</a:t>
            </a:r>
            <a:endParaRPr sz="800">
              <a:solidFill>
                <a:schemeClr val="dk1"/>
              </a:solidFill>
            </a:endParaRPr>
          </a:p>
          <a:p>
            <a:pPr indent="0" lvl="0" marL="0" rtl="0">
              <a:spcBef>
                <a:spcPts val="0"/>
              </a:spcBef>
              <a:spcAft>
                <a:spcPts val="0"/>
              </a:spcAft>
              <a:buNone/>
            </a:pPr>
            <a:r>
              <a:rPr lang="en" sz="800">
                <a:solidFill>
                  <a:schemeClr val="dk1"/>
                </a:solidFill>
              </a:rPr>
              <a:t>Slide 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Camera Lens</a:t>
            </a:r>
            <a:endParaRPr/>
          </a:p>
        </p:txBody>
      </p:sp>
      <p:sp>
        <p:nvSpPr>
          <p:cNvPr id="125" name="Shape 125"/>
          <p:cNvSpPr txBox="1"/>
          <p:nvPr/>
        </p:nvSpPr>
        <p:spPr>
          <a:xfrm>
            <a:off x="331575" y="1164725"/>
            <a:ext cx="3460200" cy="16068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333333"/>
              </a:buClr>
              <a:buSzPts val="1400"/>
              <a:buChar char="●"/>
            </a:pPr>
            <a:r>
              <a:rPr lang="en">
                <a:solidFill>
                  <a:srgbClr val="333333"/>
                </a:solidFill>
                <a:highlight>
                  <a:srgbClr val="FFFFFF"/>
                </a:highlight>
              </a:rPr>
              <a:t>Manufactured by Edmund Optics.</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Designed for machine vision production applications that require accurate measurements.</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These lenses combine high quality optics with a simplified non-focusing mechanical design and adjustable iris with a locking set screw.</a:t>
            </a:r>
            <a:endParaRPr>
              <a:solidFill>
                <a:srgbClr val="333333"/>
              </a:solidFill>
              <a:highlight>
                <a:srgbClr val="FFFFFF"/>
              </a:highlight>
            </a:endParaRPr>
          </a:p>
          <a:p>
            <a:pPr indent="0" lvl="0" marL="0" rtl="0">
              <a:spcBef>
                <a:spcPts val="0"/>
              </a:spcBef>
              <a:spcAft>
                <a:spcPts val="0"/>
              </a:spcAft>
              <a:buNone/>
            </a:pPr>
            <a:r>
              <a:t/>
            </a:r>
            <a:endParaRPr>
              <a:solidFill>
                <a:srgbClr val="333333"/>
              </a:solidFill>
              <a:highlight>
                <a:srgbClr val="FFFFFF"/>
              </a:highlight>
            </a:endParaRPr>
          </a:p>
          <a:p>
            <a:pPr indent="-317500" lvl="0" marL="457200" rtl="0">
              <a:spcBef>
                <a:spcPts val="0"/>
              </a:spcBef>
              <a:spcAft>
                <a:spcPts val="0"/>
              </a:spcAft>
              <a:buClr>
                <a:srgbClr val="333333"/>
              </a:buClr>
              <a:buSzPts val="1400"/>
              <a:buChar char="●"/>
            </a:pPr>
            <a:r>
              <a:rPr lang="en">
                <a:solidFill>
                  <a:srgbClr val="333333"/>
                </a:solidFill>
                <a:highlight>
                  <a:srgbClr val="FFFFFF"/>
                </a:highlight>
              </a:rPr>
              <a:t>Each lens also features a standard front filter thread for use with color filters, polarizers, protective windows, and illumination adapters for LED or fiber-optic ring lights.</a:t>
            </a:r>
            <a:endParaRPr>
              <a:solidFill>
                <a:srgbClr val="333333"/>
              </a:solidFill>
              <a:highlight>
                <a:srgbClr val="FFFFFF"/>
              </a:highlight>
            </a:endParaRPr>
          </a:p>
          <a:p>
            <a:pPr indent="0" lvl="0" marL="0" rtl="0">
              <a:spcBef>
                <a:spcPts val="0"/>
              </a:spcBef>
              <a:spcAft>
                <a:spcPts val="0"/>
              </a:spcAft>
              <a:buNone/>
            </a:pPr>
            <a:r>
              <a:t/>
            </a:r>
            <a:endParaRPr sz="1150">
              <a:solidFill>
                <a:srgbClr val="333333"/>
              </a:solidFill>
              <a:highlight>
                <a:srgbClr val="FFFFFF"/>
              </a:highlight>
            </a:endParaRPr>
          </a:p>
          <a:p>
            <a:pPr indent="0" lvl="0" marL="0" rtl="0">
              <a:spcBef>
                <a:spcPts val="0"/>
              </a:spcBef>
              <a:spcAft>
                <a:spcPts val="0"/>
              </a:spcAft>
              <a:buNone/>
            </a:pPr>
            <a:r>
              <a:t/>
            </a:r>
            <a:endParaRPr sz="1150">
              <a:solidFill>
                <a:srgbClr val="333333"/>
              </a:solidFill>
              <a:highlight>
                <a:srgbClr val="FFFFFF"/>
              </a:highlight>
            </a:endParaRPr>
          </a:p>
          <a:p>
            <a:pPr indent="0" lvl="0" marL="0" rtl="0">
              <a:spcBef>
                <a:spcPts val="0"/>
              </a:spcBef>
              <a:spcAft>
                <a:spcPts val="0"/>
              </a:spcAft>
              <a:buNone/>
            </a:pPr>
            <a:r>
              <a:t/>
            </a:r>
            <a:endParaRPr/>
          </a:p>
        </p:txBody>
      </p:sp>
      <p:pic>
        <p:nvPicPr>
          <p:cNvPr descr="0.16X SilverTL™ Telecentric Lens" id="126" name="Shape 126"/>
          <p:cNvPicPr preferRelativeResize="0"/>
          <p:nvPr/>
        </p:nvPicPr>
        <p:blipFill>
          <a:blip r:embed="rId3">
            <a:alphaModFix/>
          </a:blip>
          <a:stretch>
            <a:fillRect/>
          </a:stretch>
        </p:blipFill>
        <p:spPr>
          <a:xfrm>
            <a:off x="4868600" y="312823"/>
            <a:ext cx="2748900" cy="2138025"/>
          </a:xfrm>
          <a:prstGeom prst="rect">
            <a:avLst/>
          </a:prstGeom>
          <a:noFill/>
          <a:ln>
            <a:noFill/>
          </a:ln>
        </p:spPr>
      </p:pic>
      <p:sp>
        <p:nvSpPr>
          <p:cNvPr id="127" name="Shape 127"/>
          <p:cNvSpPr txBox="1"/>
          <p:nvPr/>
        </p:nvSpPr>
        <p:spPr>
          <a:xfrm>
            <a:off x="4758050" y="2518875"/>
            <a:ext cx="31116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TECHSPEC 0.16X SilverTL™ Telecentric Lens</a:t>
            </a:r>
            <a:endParaRPr/>
          </a:p>
        </p:txBody>
      </p:sp>
      <p:sp>
        <p:nvSpPr>
          <p:cNvPr id="128" name="Shape 128"/>
          <p:cNvSpPr txBox="1"/>
          <p:nvPr/>
        </p:nvSpPr>
        <p:spPr>
          <a:xfrm>
            <a:off x="8539825" y="4136300"/>
            <a:ext cx="557700" cy="839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1"/>
                </a:solidFill>
              </a:rPr>
              <a:t>Pooler</a:t>
            </a:r>
            <a:endParaRPr sz="800">
              <a:solidFill>
                <a:schemeClr val="dk1"/>
              </a:solidFill>
            </a:endParaRPr>
          </a:p>
          <a:p>
            <a:pPr indent="0" lvl="0" marL="0" rtl="0">
              <a:spcBef>
                <a:spcPts val="0"/>
              </a:spcBef>
              <a:spcAft>
                <a:spcPts val="0"/>
              </a:spcAft>
              <a:buNone/>
            </a:pPr>
            <a:r>
              <a:rPr lang="en" sz="800">
                <a:solidFill>
                  <a:schemeClr val="dk1"/>
                </a:solidFill>
              </a:rPr>
              <a:t>11/5/17</a:t>
            </a:r>
            <a:endParaRPr sz="800">
              <a:solidFill>
                <a:schemeClr val="dk1"/>
              </a:solidFill>
            </a:endParaRPr>
          </a:p>
          <a:p>
            <a:pPr indent="0" lvl="0" marL="0" rtl="0">
              <a:spcBef>
                <a:spcPts val="0"/>
              </a:spcBef>
              <a:spcAft>
                <a:spcPts val="0"/>
              </a:spcAft>
              <a:buNone/>
            </a:pPr>
            <a:r>
              <a:rPr lang="en" sz="800">
                <a:solidFill>
                  <a:schemeClr val="dk1"/>
                </a:solidFill>
              </a:rPr>
              <a:t>POBA</a:t>
            </a:r>
            <a:endParaRPr sz="800">
              <a:solidFill>
                <a:schemeClr val="dk1"/>
              </a:solidFill>
            </a:endParaRPr>
          </a:p>
          <a:p>
            <a:pPr indent="0" lvl="0" marL="0" rtl="0">
              <a:spcBef>
                <a:spcPts val="0"/>
              </a:spcBef>
              <a:spcAft>
                <a:spcPts val="0"/>
              </a:spcAft>
              <a:buNone/>
            </a:pPr>
            <a:r>
              <a:rPr lang="en" sz="800">
                <a:solidFill>
                  <a:schemeClr val="dk1"/>
                </a:solidFill>
              </a:rPr>
              <a:t>Slide 8</a:t>
            </a:r>
            <a:endParaRPr>
              <a:solidFill>
                <a:schemeClr val="dk1"/>
              </a:solidFill>
            </a:endParaRPr>
          </a:p>
        </p:txBody>
      </p:sp>
      <p:pic>
        <p:nvPicPr>
          <p:cNvPr id="129" name="Shape 129"/>
          <p:cNvPicPr preferRelativeResize="0"/>
          <p:nvPr/>
        </p:nvPicPr>
        <p:blipFill>
          <a:blip r:embed="rId4">
            <a:alphaModFix/>
          </a:blip>
          <a:stretch>
            <a:fillRect/>
          </a:stretch>
        </p:blipFill>
        <p:spPr>
          <a:xfrm>
            <a:off x="3732225" y="3368600"/>
            <a:ext cx="4807600" cy="160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Camera Lens </a:t>
            </a:r>
            <a:r>
              <a:rPr lang="en"/>
              <a:t>(cont.)</a:t>
            </a:r>
            <a:endParaRPr/>
          </a:p>
          <a:p>
            <a:pPr indent="0" lvl="0" marL="0" rtl="0">
              <a:spcBef>
                <a:spcPts val="0"/>
              </a:spcBef>
              <a:spcAft>
                <a:spcPts val="0"/>
              </a:spcAft>
              <a:buNone/>
            </a:pPr>
            <a:r>
              <a:t/>
            </a:r>
            <a:endParaRPr/>
          </a:p>
        </p:txBody>
      </p:sp>
      <p:pic>
        <p:nvPicPr>
          <p:cNvPr id="135" name="Shape 135"/>
          <p:cNvPicPr preferRelativeResize="0"/>
          <p:nvPr/>
        </p:nvPicPr>
        <p:blipFill>
          <a:blip r:embed="rId3">
            <a:alphaModFix/>
          </a:blip>
          <a:stretch>
            <a:fillRect/>
          </a:stretch>
        </p:blipFill>
        <p:spPr>
          <a:xfrm>
            <a:off x="3251750" y="3492325"/>
            <a:ext cx="2640500" cy="1541400"/>
          </a:xfrm>
          <a:prstGeom prst="rect">
            <a:avLst/>
          </a:prstGeom>
          <a:noFill/>
          <a:ln>
            <a:noFill/>
          </a:ln>
        </p:spPr>
      </p:pic>
      <p:sp>
        <p:nvSpPr>
          <p:cNvPr id="136" name="Shape 136"/>
          <p:cNvSpPr txBox="1"/>
          <p:nvPr/>
        </p:nvSpPr>
        <p:spPr>
          <a:xfrm>
            <a:off x="3588600" y="1017725"/>
            <a:ext cx="1966800" cy="24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Lens Specifications</a:t>
            </a:r>
            <a:endParaRPr/>
          </a:p>
        </p:txBody>
      </p:sp>
      <p:graphicFrame>
        <p:nvGraphicFramePr>
          <p:cNvPr id="137" name="Shape 137"/>
          <p:cNvGraphicFramePr/>
          <p:nvPr/>
        </p:nvGraphicFramePr>
        <p:xfrm>
          <a:off x="943750" y="1416713"/>
          <a:ext cx="3000000" cy="3000000"/>
        </p:xfrm>
        <a:graphic>
          <a:graphicData uri="http://schemas.openxmlformats.org/drawingml/2006/table">
            <a:tbl>
              <a:tblPr>
                <a:noFill/>
                <a:tableStyleId>{7CD84510-69DD-4613-9AE6-7162EEB88958}</a:tableStyleId>
              </a:tblPr>
              <a:tblGrid>
                <a:gridCol w="1814125"/>
                <a:gridCol w="1814125"/>
                <a:gridCol w="1882125"/>
                <a:gridCol w="1746125"/>
              </a:tblGrid>
              <a:tr h="381000">
                <a:tc>
                  <a:txBody>
                    <a:bodyPr>
                      <a:noAutofit/>
                    </a:bodyPr>
                    <a:lstStyle/>
                    <a:p>
                      <a:pPr indent="0" lvl="0" marL="0">
                        <a:spcBef>
                          <a:spcPts val="0"/>
                        </a:spcBef>
                        <a:spcAft>
                          <a:spcPts val="0"/>
                        </a:spcAft>
                        <a:buNone/>
                      </a:pPr>
                      <a:r>
                        <a:rPr b="1" lang="en" sz="1200">
                          <a:solidFill>
                            <a:schemeClr val="dk1"/>
                          </a:solidFill>
                        </a:rPr>
                        <a:t>Primary Magnification</a:t>
                      </a:r>
                      <a:endParaRPr b="1" sz="1200"/>
                    </a:p>
                  </a:txBody>
                  <a:tcPr marT="91425" marB="91425" marR="91425" marL="91425"/>
                </a:tc>
                <a:tc>
                  <a:txBody>
                    <a:bodyPr>
                      <a:noAutofit/>
                    </a:bodyPr>
                    <a:lstStyle/>
                    <a:p>
                      <a:pPr indent="0" lvl="0" marL="0">
                        <a:spcBef>
                          <a:spcPts val="0"/>
                        </a:spcBef>
                        <a:spcAft>
                          <a:spcPts val="0"/>
                        </a:spcAft>
                        <a:buNone/>
                      </a:pPr>
                      <a:r>
                        <a:rPr lang="en" sz="1200"/>
                        <a:t>0.16X </a:t>
                      </a:r>
                      <a:endParaRPr sz="1200"/>
                    </a:p>
                  </a:txBody>
                  <a:tcPr marT="91425" marB="91425" marR="91425" marL="91425"/>
                </a:tc>
                <a:tc>
                  <a:txBody>
                    <a:bodyPr>
                      <a:noAutofit/>
                    </a:bodyPr>
                    <a:lstStyle/>
                    <a:p>
                      <a:pPr indent="0" lvl="0" marL="0">
                        <a:spcBef>
                          <a:spcPts val="0"/>
                        </a:spcBef>
                        <a:spcAft>
                          <a:spcPts val="0"/>
                        </a:spcAft>
                        <a:buNone/>
                      </a:pPr>
                      <a:r>
                        <a:rPr b="1" lang="en" sz="1200">
                          <a:solidFill>
                            <a:schemeClr val="dk1"/>
                          </a:solidFill>
                        </a:rPr>
                        <a:t>Max Diameter (A)</a:t>
                      </a:r>
                      <a:endParaRPr b="1" sz="1200"/>
                    </a:p>
                  </a:txBody>
                  <a:tcPr marT="91425" marB="91425" marR="91425" marL="91425"/>
                </a:tc>
                <a:tc>
                  <a:txBody>
                    <a:bodyPr>
                      <a:noAutofit/>
                    </a:bodyPr>
                    <a:lstStyle/>
                    <a:p>
                      <a:pPr indent="0" lvl="0" marL="0">
                        <a:spcBef>
                          <a:spcPts val="0"/>
                        </a:spcBef>
                        <a:spcAft>
                          <a:spcPts val="0"/>
                        </a:spcAft>
                        <a:buNone/>
                      </a:pPr>
                      <a:r>
                        <a:rPr lang="en" sz="1200"/>
                        <a:t>65mm</a:t>
                      </a:r>
                      <a:endParaRPr sz="1200"/>
                    </a:p>
                  </a:txBody>
                  <a:tcPr marT="91425" marB="91425" marR="91425" marL="91425"/>
                </a:tc>
              </a:tr>
              <a:tr h="396200">
                <a:tc>
                  <a:txBody>
                    <a:bodyPr>
                      <a:noAutofit/>
                    </a:bodyPr>
                    <a:lstStyle/>
                    <a:p>
                      <a:pPr indent="0" lvl="0" marL="0">
                        <a:spcBef>
                          <a:spcPts val="0"/>
                        </a:spcBef>
                        <a:spcAft>
                          <a:spcPts val="0"/>
                        </a:spcAft>
                        <a:buNone/>
                      </a:pPr>
                      <a:r>
                        <a:rPr b="1" lang="en" sz="1200">
                          <a:solidFill>
                            <a:schemeClr val="dk1"/>
                          </a:solidFill>
                        </a:rPr>
                        <a:t>Working Distance</a:t>
                      </a:r>
                      <a:endParaRPr b="1" sz="1200"/>
                    </a:p>
                  </a:txBody>
                  <a:tcPr marT="91425" marB="91425" marR="91425" marL="91425"/>
                </a:tc>
                <a:tc>
                  <a:txBody>
                    <a:bodyPr>
                      <a:noAutofit/>
                    </a:bodyPr>
                    <a:lstStyle/>
                    <a:p>
                      <a:pPr indent="0" lvl="0" marL="0">
                        <a:spcBef>
                          <a:spcPts val="0"/>
                        </a:spcBef>
                        <a:spcAft>
                          <a:spcPts val="0"/>
                        </a:spcAft>
                        <a:buNone/>
                      </a:pPr>
                      <a:r>
                        <a:rPr lang="en" sz="1200"/>
                        <a:t>177mm</a:t>
                      </a:r>
                      <a:endParaRPr sz="1200"/>
                    </a:p>
                  </a:txBody>
                  <a:tcPr marT="91425" marB="91425" marR="91425" marL="91425"/>
                </a:tc>
                <a:tc>
                  <a:txBody>
                    <a:bodyPr>
                      <a:noAutofit/>
                    </a:bodyPr>
                    <a:lstStyle/>
                    <a:p>
                      <a:pPr indent="0" lvl="0" marL="0">
                        <a:spcBef>
                          <a:spcPts val="0"/>
                        </a:spcBef>
                        <a:spcAft>
                          <a:spcPts val="0"/>
                        </a:spcAft>
                        <a:buNone/>
                      </a:pPr>
                      <a:r>
                        <a:rPr b="1" lang="en" sz="1200">
                          <a:solidFill>
                            <a:schemeClr val="dk1"/>
                          </a:solidFill>
                        </a:rPr>
                        <a:t>Mounting Diameter (B)</a:t>
                      </a:r>
                      <a:endParaRPr b="1" sz="1200"/>
                    </a:p>
                  </a:txBody>
                  <a:tcPr marT="91425" marB="91425" marR="91425" marL="91425"/>
                </a:tc>
                <a:tc>
                  <a:txBody>
                    <a:bodyPr>
                      <a:noAutofit/>
                    </a:bodyPr>
                    <a:lstStyle/>
                    <a:p>
                      <a:pPr indent="0" lvl="0" marL="0">
                        <a:spcBef>
                          <a:spcPts val="0"/>
                        </a:spcBef>
                        <a:spcAft>
                          <a:spcPts val="0"/>
                        </a:spcAft>
                        <a:buNone/>
                      </a:pPr>
                      <a:r>
                        <a:rPr lang="en" sz="1200"/>
                        <a:t>30mm</a:t>
                      </a:r>
                      <a:endParaRPr sz="1200"/>
                    </a:p>
                  </a:txBody>
                  <a:tcPr marT="91425" marB="91425" marR="91425" marL="91425"/>
                </a:tc>
              </a:tr>
              <a:tr h="381000">
                <a:tc>
                  <a:txBody>
                    <a:bodyPr>
                      <a:noAutofit/>
                    </a:bodyPr>
                    <a:lstStyle/>
                    <a:p>
                      <a:pPr indent="0" lvl="0" marL="0">
                        <a:spcBef>
                          <a:spcPts val="0"/>
                        </a:spcBef>
                        <a:spcAft>
                          <a:spcPts val="0"/>
                        </a:spcAft>
                        <a:buNone/>
                      </a:pPr>
                      <a:r>
                        <a:rPr b="1" lang="en" sz="1200">
                          <a:solidFill>
                            <a:schemeClr val="dk1"/>
                          </a:solidFill>
                        </a:rPr>
                        <a:t>Aperture</a:t>
                      </a:r>
                      <a:endParaRPr b="1" sz="1200"/>
                    </a:p>
                  </a:txBody>
                  <a:tcPr marT="91425" marB="91425" marR="91425" marL="91425"/>
                </a:tc>
                <a:tc>
                  <a:txBody>
                    <a:bodyPr>
                      <a:noAutofit/>
                    </a:bodyPr>
                    <a:lstStyle/>
                    <a:p>
                      <a:pPr indent="0" lvl="0" marL="0">
                        <a:spcBef>
                          <a:spcPts val="0"/>
                        </a:spcBef>
                        <a:spcAft>
                          <a:spcPts val="0"/>
                        </a:spcAft>
                        <a:buNone/>
                      </a:pPr>
                      <a:r>
                        <a:rPr lang="en" sz="1200"/>
                        <a:t>f/6-closed</a:t>
                      </a:r>
                      <a:endParaRPr sz="1200"/>
                    </a:p>
                  </a:txBody>
                  <a:tcPr marT="91425" marB="91425" marR="91425" marL="91425"/>
                </a:tc>
                <a:tc>
                  <a:txBody>
                    <a:bodyPr>
                      <a:noAutofit/>
                    </a:bodyPr>
                    <a:lstStyle/>
                    <a:p>
                      <a:pPr indent="0" lvl="0" marL="0">
                        <a:spcBef>
                          <a:spcPts val="0"/>
                        </a:spcBef>
                        <a:spcAft>
                          <a:spcPts val="0"/>
                        </a:spcAft>
                        <a:buNone/>
                      </a:pPr>
                      <a:r>
                        <a:rPr b="1" lang="en" sz="1200">
                          <a:solidFill>
                            <a:schemeClr val="dk1"/>
                          </a:solidFill>
                        </a:rPr>
                        <a:t>Length (C)</a:t>
                      </a:r>
                      <a:endParaRPr b="1" sz="1200"/>
                    </a:p>
                  </a:txBody>
                  <a:tcPr marT="91425" marB="91425" marR="91425" marL="91425"/>
                </a:tc>
                <a:tc>
                  <a:txBody>
                    <a:bodyPr>
                      <a:noAutofit/>
                    </a:bodyPr>
                    <a:lstStyle/>
                    <a:p>
                      <a:pPr indent="0" lvl="0" marL="0">
                        <a:spcBef>
                          <a:spcPts val="0"/>
                        </a:spcBef>
                        <a:spcAft>
                          <a:spcPts val="0"/>
                        </a:spcAft>
                        <a:buNone/>
                      </a:pPr>
                      <a:r>
                        <a:rPr lang="en" sz="1200"/>
                        <a:t>191mm</a:t>
                      </a:r>
                      <a:endParaRPr sz="1200"/>
                    </a:p>
                  </a:txBody>
                  <a:tcPr marT="91425" marB="91425" marR="91425" marL="91425"/>
                </a:tc>
              </a:tr>
              <a:tr h="381000">
                <a:tc>
                  <a:txBody>
                    <a:bodyPr>
                      <a:noAutofit/>
                    </a:bodyPr>
                    <a:lstStyle/>
                    <a:p>
                      <a:pPr indent="0" lvl="0" marL="0">
                        <a:spcBef>
                          <a:spcPts val="0"/>
                        </a:spcBef>
                        <a:spcAft>
                          <a:spcPts val="0"/>
                        </a:spcAft>
                        <a:buNone/>
                      </a:pPr>
                      <a:r>
                        <a:rPr b="1" lang="en" sz="1200">
                          <a:solidFill>
                            <a:schemeClr val="dk1"/>
                          </a:solidFill>
                        </a:rPr>
                        <a:t>Field of View</a:t>
                      </a:r>
                      <a:endParaRPr b="1" sz="1200"/>
                    </a:p>
                  </a:txBody>
                  <a:tcPr marT="91425" marB="91425" marR="91425" marL="91425"/>
                </a:tc>
                <a:tc>
                  <a:txBody>
                    <a:bodyPr>
                      <a:noAutofit/>
                    </a:bodyPr>
                    <a:lstStyle/>
                    <a:p>
                      <a:pPr indent="0" lvl="0" marL="0">
                        <a:spcBef>
                          <a:spcPts val="0"/>
                        </a:spcBef>
                        <a:spcAft>
                          <a:spcPts val="0"/>
                        </a:spcAft>
                        <a:buNone/>
                      </a:pPr>
                      <a:r>
                        <a:rPr lang="en" sz="1200"/>
                        <a:t>40mm</a:t>
                      </a:r>
                      <a:endParaRPr sz="1200"/>
                    </a:p>
                  </a:txBody>
                  <a:tcPr marT="91425" marB="91425" marR="91425" marL="91425"/>
                </a:tc>
                <a:tc>
                  <a:txBody>
                    <a:bodyPr>
                      <a:noAutofit/>
                    </a:bodyPr>
                    <a:lstStyle/>
                    <a:p>
                      <a:pPr indent="0" lvl="0" marL="0">
                        <a:spcBef>
                          <a:spcPts val="0"/>
                        </a:spcBef>
                        <a:spcAft>
                          <a:spcPts val="0"/>
                        </a:spcAft>
                        <a:buNone/>
                      </a:pPr>
                      <a:r>
                        <a:rPr b="1" lang="en" sz="1200">
                          <a:solidFill>
                            <a:schemeClr val="dk1"/>
                          </a:solidFill>
                        </a:rPr>
                        <a:t>Mounting Length (D)</a:t>
                      </a:r>
                      <a:endParaRPr b="1" sz="1200"/>
                    </a:p>
                  </a:txBody>
                  <a:tcPr marT="91425" marB="91425" marR="91425" marL="91425"/>
                </a:tc>
                <a:tc>
                  <a:txBody>
                    <a:bodyPr>
                      <a:noAutofit/>
                    </a:bodyPr>
                    <a:lstStyle/>
                    <a:p>
                      <a:pPr indent="0" lvl="0" marL="0">
                        <a:spcBef>
                          <a:spcPts val="0"/>
                        </a:spcBef>
                        <a:spcAft>
                          <a:spcPts val="0"/>
                        </a:spcAft>
                        <a:buNone/>
                      </a:pPr>
                      <a:r>
                        <a:rPr lang="en" sz="1200"/>
                        <a:t>50mm</a:t>
                      </a:r>
                      <a:endParaRPr sz="1200"/>
                    </a:p>
                  </a:txBody>
                  <a:tcPr marT="91425" marB="91425" marR="91425" marL="91425"/>
                </a:tc>
              </a:tr>
              <a:tr h="381000">
                <a:tc>
                  <a:txBody>
                    <a:bodyPr>
                      <a:noAutofit/>
                    </a:bodyPr>
                    <a:lstStyle/>
                    <a:p>
                      <a:pPr indent="0" lvl="0" marL="0">
                        <a:spcBef>
                          <a:spcPts val="0"/>
                        </a:spcBef>
                        <a:spcAft>
                          <a:spcPts val="0"/>
                        </a:spcAft>
                        <a:buNone/>
                      </a:pPr>
                      <a:r>
                        <a:rPr b="1" lang="en" sz="1200">
                          <a:solidFill>
                            <a:schemeClr val="dk1"/>
                          </a:solidFill>
                        </a:rPr>
                        <a:t>Weight</a:t>
                      </a:r>
                      <a:endParaRPr b="1" sz="1200"/>
                    </a:p>
                  </a:txBody>
                  <a:tcPr marT="91425" marB="91425" marR="91425" marL="91425"/>
                </a:tc>
                <a:tc>
                  <a:txBody>
                    <a:bodyPr>
                      <a:noAutofit/>
                    </a:bodyPr>
                    <a:lstStyle/>
                    <a:p>
                      <a:pPr indent="0" lvl="0" marL="0">
                        <a:spcBef>
                          <a:spcPts val="0"/>
                        </a:spcBef>
                        <a:spcAft>
                          <a:spcPts val="0"/>
                        </a:spcAft>
                        <a:buNone/>
                      </a:pPr>
                      <a:r>
                        <a:rPr lang="en" sz="1200"/>
                        <a:t>500g</a:t>
                      </a:r>
                      <a:endParaRPr sz="1200"/>
                    </a:p>
                  </a:txBody>
                  <a:tcPr marT="91425" marB="91425" marR="91425" marL="91425"/>
                </a:tc>
                <a:tc>
                  <a:txBody>
                    <a:bodyPr>
                      <a:noAutofit/>
                    </a:bodyPr>
                    <a:lstStyle/>
                    <a:p>
                      <a:pPr indent="0" lvl="0" marL="0">
                        <a:spcBef>
                          <a:spcPts val="0"/>
                        </a:spcBef>
                        <a:spcAft>
                          <a:spcPts val="0"/>
                        </a:spcAft>
                        <a:buNone/>
                      </a:pPr>
                      <a:r>
                        <a:rPr b="1" lang="en" sz="1200">
                          <a:solidFill>
                            <a:schemeClr val="dk1"/>
                          </a:solidFill>
                        </a:rPr>
                        <a:t>Mounting Offset (E)</a:t>
                      </a:r>
                      <a:endParaRPr b="1" sz="1200"/>
                    </a:p>
                  </a:txBody>
                  <a:tcPr marT="91425" marB="91425" marR="91425" marL="91425"/>
                </a:tc>
                <a:tc>
                  <a:txBody>
                    <a:bodyPr>
                      <a:noAutofit/>
                    </a:bodyPr>
                    <a:lstStyle/>
                    <a:p>
                      <a:pPr indent="0" lvl="0" marL="0">
                        <a:spcBef>
                          <a:spcPts val="0"/>
                        </a:spcBef>
                        <a:spcAft>
                          <a:spcPts val="0"/>
                        </a:spcAft>
                        <a:buNone/>
                      </a:pPr>
                      <a:r>
                        <a:rPr lang="en" sz="1200"/>
                        <a:t>43mm</a:t>
                      </a:r>
                      <a:endParaRPr sz="1200"/>
                    </a:p>
                  </a:txBody>
                  <a:tcPr marT="91425" marB="91425" marR="91425" marL="91425"/>
                </a:tc>
              </a:tr>
            </a:tbl>
          </a:graphicData>
        </a:graphic>
      </p:graphicFrame>
      <p:sp>
        <p:nvSpPr>
          <p:cNvPr id="138" name="Shape 138"/>
          <p:cNvSpPr txBox="1"/>
          <p:nvPr/>
        </p:nvSpPr>
        <p:spPr>
          <a:xfrm>
            <a:off x="8609400" y="4098000"/>
            <a:ext cx="534600" cy="1045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1"/>
                </a:solidFill>
              </a:rPr>
              <a:t>Pooler</a:t>
            </a:r>
            <a:endParaRPr sz="800">
              <a:solidFill>
                <a:schemeClr val="dk1"/>
              </a:solidFill>
            </a:endParaRPr>
          </a:p>
          <a:p>
            <a:pPr indent="0" lvl="0" marL="0" rtl="0">
              <a:spcBef>
                <a:spcPts val="0"/>
              </a:spcBef>
              <a:spcAft>
                <a:spcPts val="0"/>
              </a:spcAft>
              <a:buNone/>
            </a:pPr>
            <a:r>
              <a:rPr lang="en" sz="800">
                <a:solidFill>
                  <a:schemeClr val="dk1"/>
                </a:solidFill>
              </a:rPr>
              <a:t>11/5/17</a:t>
            </a:r>
            <a:endParaRPr sz="800">
              <a:solidFill>
                <a:schemeClr val="dk1"/>
              </a:solidFill>
            </a:endParaRPr>
          </a:p>
          <a:p>
            <a:pPr indent="0" lvl="0" marL="0" rtl="0">
              <a:spcBef>
                <a:spcPts val="0"/>
              </a:spcBef>
              <a:spcAft>
                <a:spcPts val="0"/>
              </a:spcAft>
              <a:buNone/>
            </a:pPr>
            <a:r>
              <a:rPr lang="en" sz="800">
                <a:solidFill>
                  <a:schemeClr val="dk1"/>
                </a:solidFill>
              </a:rPr>
              <a:t>POBA</a:t>
            </a:r>
            <a:endParaRPr sz="800">
              <a:solidFill>
                <a:schemeClr val="dk1"/>
              </a:solidFill>
            </a:endParaRPr>
          </a:p>
          <a:p>
            <a:pPr indent="0" lvl="0" marL="0" rtl="0">
              <a:spcBef>
                <a:spcPts val="0"/>
              </a:spcBef>
              <a:spcAft>
                <a:spcPts val="0"/>
              </a:spcAft>
              <a:buNone/>
            </a:pPr>
            <a:r>
              <a:rPr lang="en" sz="800">
                <a:solidFill>
                  <a:schemeClr val="dk1"/>
                </a:solidFill>
              </a:rPr>
              <a:t>Slide 9</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